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05" r:id="rId4"/>
  </p:sldMasterIdLst>
  <p:notesMasterIdLst>
    <p:notesMasterId r:id="rId32"/>
  </p:notesMasterIdLst>
  <p:handoutMasterIdLst>
    <p:handoutMasterId r:id="rId33"/>
  </p:handoutMasterIdLst>
  <p:sldIdLst>
    <p:sldId id="259" r:id="rId5"/>
    <p:sldId id="463" r:id="rId6"/>
    <p:sldId id="366" r:id="rId7"/>
    <p:sldId id="324" r:id="rId8"/>
    <p:sldId id="464" r:id="rId9"/>
    <p:sldId id="421" r:id="rId10"/>
    <p:sldId id="427" r:id="rId11"/>
    <p:sldId id="424" r:id="rId12"/>
    <p:sldId id="428" r:id="rId13"/>
    <p:sldId id="370" r:id="rId14"/>
    <p:sldId id="326" r:id="rId15"/>
    <p:sldId id="485" r:id="rId16"/>
    <p:sldId id="312" r:id="rId17"/>
    <p:sldId id="486" r:id="rId18"/>
    <p:sldId id="379" r:id="rId19"/>
    <p:sldId id="467" r:id="rId20"/>
    <p:sldId id="413" r:id="rId21"/>
    <p:sldId id="311" r:id="rId22"/>
    <p:sldId id="364" r:id="rId23"/>
    <p:sldId id="414" r:id="rId24"/>
    <p:sldId id="458" r:id="rId25"/>
    <p:sldId id="478" r:id="rId26"/>
    <p:sldId id="322" r:id="rId27"/>
    <p:sldId id="479" r:id="rId28"/>
    <p:sldId id="483" r:id="rId29"/>
    <p:sldId id="484" r:id="rId30"/>
    <p:sldId id="466" r:id="rId3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BCE2FA"/>
    <a:srgbClr val="A9DBF9"/>
    <a:srgbClr val="85CCF7"/>
    <a:srgbClr val="86EBF6"/>
    <a:srgbClr val="F2F1E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894910-9109-4B94-BE1F-0B1BFB78BEAC}" v="49" dt="2020-09-04T14:08:38.190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2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69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81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53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3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00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24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8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418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67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733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69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931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108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96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104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0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1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3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6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8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2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 or leave as background color</a:t>
            </a:r>
          </a:p>
        </p:txBody>
      </p:sp>
      <p:sp>
        <p:nvSpPr>
          <p:cNvPr id="11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02-05-2017</a:t>
            </a:r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70740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164800" y="2051050"/>
            <a:ext cx="3403313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05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93801" y="2051050"/>
            <a:ext cx="7174312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91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Gra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US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3" name="White line"/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633600"/>
            <a:ext cx="100800" cy="885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27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White line"/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633600"/>
            <a:ext cx="100800" cy="885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15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7419" y="614363"/>
            <a:ext cx="5308581" cy="300725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“Enter quotation”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4917" y="3621618"/>
            <a:ext cx="5281083" cy="575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Enter source</a:t>
            </a:r>
          </a:p>
        </p:txBody>
      </p:sp>
      <p:sp>
        <p:nvSpPr>
          <p:cNvPr id="9" name="White line"/>
          <p:cNvSpPr/>
          <p:nvPr/>
        </p:nvSpPr>
        <p:spPr>
          <a:xfrm>
            <a:off x="553468" y="632709"/>
            <a:ext cx="101600" cy="286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50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(atten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7419" y="614363"/>
            <a:ext cx="5308581" cy="300725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“Enter quotation”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4917" y="3621618"/>
            <a:ext cx="5281083" cy="575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Enter source</a:t>
            </a:r>
          </a:p>
        </p:txBody>
      </p:sp>
      <p:sp>
        <p:nvSpPr>
          <p:cNvPr id="13" name="White line"/>
          <p:cNvSpPr/>
          <p:nvPr/>
        </p:nvSpPr>
        <p:spPr>
          <a:xfrm>
            <a:off x="553468" y="632709"/>
            <a:ext cx="101600" cy="28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6" name="Logo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85" y="6270269"/>
            <a:ext cx="1041148" cy="3266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89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600645" y="3418939"/>
            <a:ext cx="3930056" cy="2401627"/>
          </a:xfrm>
          <a:prstGeom prst="rect">
            <a:avLst/>
          </a:prstGeom>
          <a:solidFill>
            <a:srgbClr val="F2F1EC"/>
          </a:solidFill>
          <a:ln w="101600" cap="sq">
            <a:solidFill>
              <a:srgbClr val="FFFFFF"/>
            </a:solidFill>
            <a:miter lim="800000"/>
          </a:ln>
        </p:spPr>
        <p:txBody>
          <a:bodyPr wrap="square" lIns="252000" tIns="1929600" rIns="252000" bIns="108000">
            <a:spAutoFit/>
          </a:bodyPr>
          <a:lstStyle>
            <a:lvl1pPr marL="0" indent="0" algn="r">
              <a:buNone/>
              <a:defRPr>
                <a:latin typeface="Palatino Linotype" panose="02040502050505030304" pitchFamily="18" charset="0"/>
              </a:defRPr>
            </a:lvl1pPr>
            <a:lvl2pPr marL="468000" indent="0" algn="r">
              <a:buNone/>
              <a:defRPr>
                <a:latin typeface="Palatino Linotype" panose="02040502050505030304" pitchFamily="18" charset="0"/>
              </a:defRPr>
            </a:lvl2pPr>
            <a:lvl3pPr marL="936000" indent="0" algn="r">
              <a:buNone/>
              <a:defRPr>
                <a:latin typeface="Palatino Linotype" panose="02040502050505030304" pitchFamily="18" charset="0"/>
              </a:defRPr>
            </a:lvl3pPr>
            <a:lvl4pPr marL="1404000" indent="0" algn="r">
              <a:buNone/>
              <a:defRPr>
                <a:latin typeface="Palatino Linotype" panose="02040502050505030304" pitchFamily="18" charset="0"/>
              </a:defRPr>
            </a:lvl4pPr>
            <a:lvl5pPr marL="1872000" indent="0" algn="r">
              <a:buNone/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6665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/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346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33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10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827088" y="539750"/>
            <a:ext cx="11109325" cy="5787577"/>
            <a:chOff x="827088" y="539750"/>
            <a:chExt cx="11109325" cy="5787577"/>
          </a:xfrm>
        </p:grpSpPr>
        <p:sp>
          <p:nvSpPr>
            <p:cNvPr id="9" name="Header"/>
            <p:cNvSpPr txBox="1"/>
            <p:nvPr userDrawn="1"/>
          </p:nvSpPr>
          <p:spPr>
            <a:xfrm>
              <a:off x="827088" y="539750"/>
              <a:ext cx="11109325" cy="65017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User guide – delete before use</a:t>
              </a:r>
              <a:endParaRPr lang="en-US" sz="1800" dirty="0"/>
            </a:p>
          </p:txBody>
        </p:sp>
        <p:sp>
          <p:nvSpPr>
            <p:cNvPr id="45" name="TextBox 5"/>
            <p:cNvSpPr txBox="1">
              <a:spLocks noChangeArrowheads="1"/>
            </p:cNvSpPr>
            <p:nvPr userDrawn="1"/>
          </p:nvSpPr>
          <p:spPr bwMode="auto">
            <a:xfrm>
              <a:off x="827088" y="1849178"/>
              <a:ext cx="1838871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tabLst>
                  <a:tab pos="134938" algn="l"/>
                </a:tabLst>
              </a:pPr>
              <a:r>
                <a:rPr lang="en-GB" sz="1000" b="1" noProof="1">
                  <a:solidFill>
                    <a:schemeClr val="tx1"/>
                  </a:solidFill>
                </a:rPr>
                <a:t>Choose Printer version </a:t>
              </a:r>
              <a:br>
                <a:rPr lang="en-GB" sz="1000" b="1" noProof="1">
                  <a:solidFill>
                    <a:schemeClr val="tx1"/>
                  </a:solidFill>
                </a:rPr>
              </a:br>
              <a:r>
                <a:rPr lang="en-GB" sz="1000" b="1" noProof="1">
                  <a:solidFill>
                    <a:schemeClr val="tx1"/>
                  </a:solidFill>
                </a:rPr>
                <a:t>(White background)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1.	</a:t>
              </a:r>
              <a:r>
                <a:rPr lang="en-GB" sz="900" b="0" i="0" baseline="0" noProof="1">
                  <a:solidFill>
                    <a:schemeClr val="tx1"/>
                  </a:solidFill>
                </a:rPr>
                <a:t>Click on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Design</a:t>
              </a:r>
              <a:r>
                <a:rPr lang="en-GB" sz="900" b="0" baseline="0" noProof="1">
                  <a:solidFill>
                    <a:schemeClr val="tx1"/>
                  </a:solidFill>
                </a:rPr>
                <a:t>-TAB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2.	</a:t>
              </a:r>
              <a:r>
                <a:rPr lang="en-GB" sz="900" baseline="0" noProof="1">
                  <a:solidFill>
                    <a:schemeClr val="tx1"/>
                  </a:solidFill>
                </a:rPr>
                <a:t>In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Themes-section</a:t>
              </a:r>
              <a:r>
                <a:rPr lang="en-GB" sz="900" baseline="0" noProof="1">
                  <a:solidFill>
                    <a:schemeClr val="tx1"/>
                  </a:solidFill>
                </a:rPr>
                <a:t>, </a:t>
              </a:r>
              <a:br>
                <a:rPr lang="en-GB" sz="900" baseline="0" noProof="1">
                  <a:solidFill>
                    <a:schemeClr val="tx1"/>
                  </a:solidFill>
                </a:rPr>
              </a:br>
              <a:r>
                <a:rPr lang="en-GB" sz="900" baseline="0" noProof="1">
                  <a:solidFill>
                    <a:schemeClr val="tx1"/>
                  </a:solidFill>
                </a:rPr>
                <a:t>right click on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Print ROCK, Print LIFE or Print SPIRIT-theme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3. </a:t>
              </a:r>
              <a:r>
                <a:rPr lang="en-GB" sz="900" b="0" baseline="0" noProof="1">
                  <a:solidFill>
                    <a:schemeClr val="tx1"/>
                  </a:solidFill>
                </a:rPr>
                <a:t>Choose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Use on all slides</a:t>
              </a:r>
              <a:endParaRPr lang="en-GB" sz="900" noProof="1">
                <a:solidFill>
                  <a:schemeClr val="tx1"/>
                </a:solidFill>
              </a:endParaRPr>
            </a:p>
          </p:txBody>
        </p:sp>
        <p:pic>
          <p:nvPicPr>
            <p:cNvPr id="55" name="Picture 2" descr="C:\Users\MTC\AppData\Local\Temp\SNAGHTML5300505.PN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9" b="83616"/>
            <a:stretch/>
          </p:blipFill>
          <p:spPr bwMode="auto">
            <a:xfrm>
              <a:off x="827088" y="3134834"/>
              <a:ext cx="528402" cy="25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2"/>
            <p:cNvSpPr txBox="1">
              <a:spLocks noChangeArrowheads="1"/>
            </p:cNvSpPr>
            <p:nvPr/>
          </p:nvSpPr>
          <p:spPr bwMode="auto">
            <a:xfrm>
              <a:off x="3897226" y="1849178"/>
              <a:ext cx="2385340" cy="4478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text</a:t>
              </a:r>
              <a:r>
                <a:rPr lang="en-US" sz="10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styles</a:t>
              </a:r>
              <a:endParaRPr lang="en-US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-key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jump through </a:t>
              </a:r>
              <a:b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levels. Click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then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switch from one level to the next level</a:t>
              </a:r>
            </a:p>
            <a:p>
              <a:pPr eaLnBrk="1" hangingPunct="1">
                <a:spcAft>
                  <a:spcPts val="1200"/>
                </a:spcAft>
                <a:defRPr/>
              </a:pP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go back in levels use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SHIFT-TAB</a:t>
              </a:r>
              <a:endParaRPr lang="en-U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Alternatively, </a:t>
              </a:r>
              <a:r>
                <a:rPr lang="en-US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</a:t>
              </a: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</a:t>
              </a:r>
              <a:b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</a:t>
              </a: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 level can be used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use the bulet button to turn on and off the bullet</a:t>
              </a:r>
            </a:p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layouts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tab</a:t>
              </a:r>
              <a:endParaRPr lang="en-US" altLang="da-DK" sz="900" b="0" strike="sng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Slide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 to insert </a:t>
              </a:r>
              <a:b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slide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change an appropriate layout from the </a:t>
              </a:r>
              <a:r>
                <a:rPr lang="en-US" altLang="da-DK" sz="900" strike="noStrike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 down</a:t>
              </a:r>
              <a:r>
                <a:rPr lang="en-US" altLang="da-DK" sz="900" strike="noStrike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</a:p>
            <a:p>
              <a:pPr fontAlgn="auto">
                <a:spcBef>
                  <a:spcPts val="1200"/>
                </a:spcBef>
                <a:spcAft>
                  <a:spcPts val="600"/>
                </a:spcAft>
                <a:buFont typeface="+mj-lt"/>
                <a:buNone/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slide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tab</a:t>
              </a:r>
              <a:endParaRPr lang="en-US" altLang="da-DK" sz="900" strike="sng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Click the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 to reset position, size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formatting of the slide </a:t>
              </a:r>
              <a:b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placeholders to their default settings</a:t>
              </a:r>
              <a:endParaRPr lang="en-U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endParaRPr lang="en-U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240"/>
                </a:spcAft>
                <a:defRPr/>
              </a:pPr>
              <a:endParaRPr lang="en-US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 Box 3"/>
            <p:cNvSpPr txBox="1">
              <a:spLocks noChangeArrowheads="1"/>
            </p:cNvSpPr>
            <p:nvPr/>
          </p:nvSpPr>
          <p:spPr bwMode="auto">
            <a:xfrm>
              <a:off x="7362964" y="1849178"/>
              <a:ext cx="2160798" cy="250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slides with picture placeholder,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icon and 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</a:p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change size or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 of the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want to scale the picture,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-key down while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dragging the corners of the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Hint: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delete the picture and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 new one, the picture may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lie in front of the text or graphic.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this happens, select the picture,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right-click and 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 to Back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7362964" y="4539067"/>
              <a:ext cx="216079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view drawing guides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tab, set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tick mark next to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Guides</a:t>
              </a:r>
              <a:endParaRPr lang="en-U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Hint: Alt + F9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quick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viewing of guides</a:t>
              </a:r>
            </a:p>
          </p:txBody>
        </p:sp>
        <p:pic>
          <p:nvPicPr>
            <p:cNvPr id="60" name="1 Increase decrease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58023" y="2892519"/>
              <a:ext cx="549328" cy="285228"/>
            </a:xfrm>
            <a:prstGeom prst="rect">
              <a:avLst/>
            </a:prstGeom>
          </p:spPr>
        </p:pic>
        <p:pic>
          <p:nvPicPr>
            <p:cNvPr id="62" name="3 Layout"/>
            <p:cNvPicPr>
              <a:picLocks noChangeAspect="1"/>
            </p:cNvPicPr>
            <p:nvPr/>
          </p:nvPicPr>
          <p:blipFill rotWithShape="1">
            <a:blip r:embed="rId4"/>
            <a:srcRect l="36944" r="2272" b="69429"/>
            <a:stretch/>
          </p:blipFill>
          <p:spPr>
            <a:xfrm>
              <a:off x="6087407" y="4722549"/>
              <a:ext cx="593368" cy="192211"/>
            </a:xfrm>
            <a:prstGeom prst="rect">
              <a:avLst/>
            </a:prstGeom>
          </p:spPr>
        </p:pic>
        <p:pic>
          <p:nvPicPr>
            <p:cNvPr id="63" name="4 Reset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089395" y="5334031"/>
              <a:ext cx="492452" cy="200416"/>
            </a:xfrm>
            <a:prstGeom prst="rect">
              <a:avLst/>
            </a:prstGeom>
          </p:spPr>
        </p:pic>
        <p:pic>
          <p:nvPicPr>
            <p:cNvPr id="64" name="5 Insert pictur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90186" y="2090476"/>
              <a:ext cx="262151" cy="256054"/>
            </a:xfrm>
            <a:prstGeom prst="rect">
              <a:avLst/>
            </a:prstGeom>
          </p:spPr>
        </p:pic>
        <p:pic>
          <p:nvPicPr>
            <p:cNvPr id="65" name="6 Crop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70818" y="2763798"/>
              <a:ext cx="337400" cy="321707"/>
            </a:xfrm>
            <a:prstGeom prst="rect">
              <a:avLst/>
            </a:prstGeom>
          </p:spPr>
        </p:pic>
        <p:pic>
          <p:nvPicPr>
            <p:cNvPr id="66" name="7 Scale picture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9248523" y="3257788"/>
              <a:ext cx="359695" cy="33530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 userDrawn="1"/>
          </p:nvGrpSpPr>
          <p:grpSpPr>
            <a:xfrm>
              <a:off x="827088" y="3257788"/>
              <a:ext cx="2795374" cy="924292"/>
              <a:chOff x="827088" y="4250867"/>
              <a:chExt cx="2795374" cy="92429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27088" y="4357559"/>
                <a:ext cx="2795374" cy="521808"/>
                <a:chOff x="827088" y="4357559"/>
                <a:chExt cx="2795374" cy="521808"/>
              </a:xfrm>
            </p:grpSpPr>
            <p:pic>
              <p:nvPicPr>
                <p:cNvPr id="2" name="Picture 2" descr="C:\Users\MTC\AppData\Local\Temp\SNAGHTML550a67a.PN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2841" r="44288" b="31041"/>
                <a:stretch/>
              </p:blipFill>
              <p:spPr bwMode="auto">
                <a:xfrm>
                  <a:off x="827089" y="4357559"/>
                  <a:ext cx="2795373" cy="3649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2" descr="C:\Users\MTC\AppData\Local\Temp\SNAGHTML550a67a.PN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927" t="69255"/>
                <a:stretch/>
              </p:blipFill>
              <p:spPr bwMode="auto">
                <a:xfrm>
                  <a:off x="827088" y="4698243"/>
                  <a:ext cx="2795374" cy="181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4" name="Picture 2" descr="C:\Users\MTC\AppData\Local\Temp\SNAGHTML5300505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53" t="86512" r="39084" b="-2467"/>
              <a:stretch/>
            </p:blipFill>
            <p:spPr bwMode="auto">
              <a:xfrm>
                <a:off x="1010969" y="4927508"/>
                <a:ext cx="1435984" cy="247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Oval 55"/>
              <p:cNvSpPr/>
              <p:nvPr/>
            </p:nvSpPr>
            <p:spPr>
              <a:xfrm>
                <a:off x="1310399" y="4250867"/>
                <a:ext cx="678422" cy="537937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algn="ctr"/>
                <a:endParaRPr lang="en-GB" sz="1200" b="1" dirty="0"/>
              </a:p>
            </p:txBody>
          </p:sp>
          <p:cxnSp>
            <p:nvCxnSpPr>
              <p:cNvPr id="5" name="Straight Connector 4"/>
              <p:cNvCxnSpPr>
                <a:stCxn id="56" idx="4"/>
                <a:endCxn id="54" idx="0"/>
              </p:cNvCxnSpPr>
              <p:nvPr/>
            </p:nvCxnSpPr>
            <p:spPr>
              <a:xfrm>
                <a:off x="1649610" y="4788804"/>
                <a:ext cx="79351" cy="138704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913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10741025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15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3402000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496599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66112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0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7071512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66112" y="2048937"/>
            <a:ext cx="3402000" cy="38201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69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3402000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496599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166111" y="2048936"/>
            <a:ext cx="3402001" cy="38200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90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108288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7077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1648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69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064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1648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15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164800" y="2051050"/>
            <a:ext cx="3403313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064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17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85" y="6270269"/>
            <a:ext cx="1041149" cy="326626"/>
          </a:xfrm>
          <a:prstGeom prst="rect">
            <a:avLst/>
          </a:prstGeom>
        </p:spPr>
      </p:pic>
      <p:sp>
        <p:nvSpPr>
          <p:cNvPr id="31" name="White line"/>
          <p:cNvSpPr/>
          <p:nvPr/>
        </p:nvSpPr>
        <p:spPr>
          <a:xfrm>
            <a:off x="553468" y="632709"/>
            <a:ext cx="101600" cy="88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088" y="2051051"/>
            <a:ext cx="10740246" cy="3598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lvl1pPr algn="l">
              <a:defRPr sz="100">
                <a:noFill/>
              </a:defRPr>
            </a:lvl1pPr>
          </a:lstStyle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595959"/>
            </a:solidFill>
          </a:ln>
          <a:effectLst/>
        </p:spPr>
        <p:txBody>
          <a:bodyPr vert="horz" lIns="0" tIns="18000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24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25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347">
          <p15:clr>
            <a:srgbClr val="F26B43"/>
          </p15:clr>
        </p15:guide>
        <p15:guide id="32" pos="7287">
          <p15:clr>
            <a:srgbClr val="F26B43"/>
          </p15:clr>
        </p15:guide>
        <p15:guide id="33" orient="horz" pos="3697">
          <p15:clr>
            <a:srgbClr val="F26B43"/>
          </p15:clr>
        </p15:guide>
        <p15:guide id="34" pos="521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559">
          <p15:clr>
            <a:srgbClr val="F26B43"/>
          </p15:clr>
        </p15:guide>
        <p15:guide id="37" orient="horz" pos="1292">
          <p15:clr>
            <a:srgbClr val="F26B43"/>
          </p15:clr>
        </p15:guide>
        <p15:guide id="38" pos="6870">
          <p15:clr>
            <a:srgbClr val="F26B43"/>
          </p15:clr>
        </p15:guide>
        <p15:guide id="39" orient="horz" pos="3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XrykMnjxv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46.emf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 b="2989"/>
          <a:stretch/>
        </p:blipFill>
        <p:spPr>
          <a:xfrm>
            <a:off x="0" y="-30149"/>
            <a:ext cx="12192000" cy="6896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1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309946"/>
              </p:ext>
            </p:extLst>
          </p:nvPr>
        </p:nvGraphicFramePr>
        <p:xfrm>
          <a:off x="309418" y="298980"/>
          <a:ext cx="11573163" cy="301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965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555821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9894670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555821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290886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84866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1485963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4200" b="0" noProof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da-DK" sz="4200" b="0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sz="4200" b="0" noProof="0" dirty="0">
                          <a:solidFill>
                            <a:schemeClr val="tx1"/>
                          </a:solidFill>
                        </a:rPr>
                        <a:t>Nordkystens Fremtid</a:t>
                      </a: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577605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2000" i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Halsnæs Kommune – Borgermøde om Nordkystens Fremtid 10.09.2020</a:t>
                      </a:r>
                    </a:p>
                    <a:p>
                      <a:pPr algn="l"/>
                      <a:r>
                        <a:rPr lang="da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Hvad er Nordkystens Fremtid og hvorfor er strandfodring en god ide?</a:t>
                      </a:r>
                      <a:endParaRPr lang="da-DK" sz="2000" i="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484458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cap="all" baseline="0" noProof="0" dirty="0">
                          <a:latin typeface="+mj-lt"/>
                        </a:rPr>
                        <a:t>CHRISTIAN Helledie (Afdelingsleder, </a:t>
                      </a:r>
                      <a:r>
                        <a:rPr lang="da-DK" sz="1400" cap="all" baseline="0" noProof="0" dirty="0" err="1">
                          <a:latin typeface="+mj-lt"/>
                        </a:rPr>
                        <a:t>Coastal</a:t>
                      </a:r>
                      <a:r>
                        <a:rPr lang="da-DK" sz="1400" cap="all" baseline="0" noProof="0" dirty="0">
                          <a:latin typeface="+mj-lt"/>
                        </a:rPr>
                        <a:t> Engineering, NIRAS, CHLD@NIRAS.DK)</a:t>
                      </a:r>
                      <a:endParaRPr lang="da-DK" sz="1400" cap="all" noProof="0" dirty="0">
                        <a:latin typeface="+mj-lt"/>
                      </a:endParaRP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noProof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84866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8" y="5558545"/>
            <a:ext cx="2546419" cy="8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665619"/>
            <a:ext cx="10780693" cy="3847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Tilstandsvurdering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Eksisterende hård kystbeskyttelse </a:t>
            </a:r>
            <a:r>
              <a:rPr lang="da-DK" sz="1600" b="1" u="sng" dirty="0"/>
              <a:t>uden</a:t>
            </a:r>
            <a:r>
              <a:rPr lang="da-DK" sz="1600" dirty="0"/>
              <a:t> strandfodring</a:t>
            </a:r>
            <a:br>
              <a:rPr lang="da-DK" sz="1600" dirty="0"/>
            </a:br>
            <a:r>
              <a:rPr lang="da-DK" sz="1600" dirty="0"/>
              <a:t>i dag, om 25 og 50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Eksisterende kystbeskyttelse er generelt ikke tilstrækkelig til at beskyttelse mod 50 års storm</a:t>
            </a:r>
            <a:br>
              <a:rPr lang="da-DK" sz="1600" dirty="0"/>
            </a:br>
            <a:r>
              <a:rPr lang="da-DK" sz="1600" dirty="0"/>
              <a:t>i dag, om 25 eller 50 år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11" y="2801273"/>
            <a:ext cx="3342343" cy="182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354" y="2801272"/>
            <a:ext cx="3336686" cy="182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039" y="2801272"/>
            <a:ext cx="3342344" cy="182669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1FE8940-B885-40AE-A413-AB260903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45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3984-C43C-4195-83CC-0FCFF0EC373D}"/>
              </a:ext>
            </a:extLst>
          </p:cNvPr>
          <p:cNvSpPr/>
          <p:nvPr/>
        </p:nvSpPr>
        <p:spPr>
          <a:xfrm>
            <a:off x="775580" y="1702915"/>
            <a:ext cx="105401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Sådan beskytter strandfodring kysten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120D9C-E9F4-4F66-9B13-D1B1BDF3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4C53FBC-4653-4463-A1FA-166DFE3B3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6AE6F-B571-46D8-8ABE-F4E580A70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909" y="2433372"/>
            <a:ext cx="5128181" cy="36944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4B9DC-8D7D-4A8E-AAAD-5A80C23B28BF}"/>
              </a:ext>
            </a:extLst>
          </p:cNvPr>
          <p:cNvSpPr/>
          <p:nvPr/>
        </p:nvSpPr>
        <p:spPr>
          <a:xfrm>
            <a:off x="3163638" y="2659872"/>
            <a:ext cx="6028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https://www.youtube.com/watch?v=RXrykMnjxvU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656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3984-C43C-4195-83CC-0FCFF0EC373D}"/>
              </a:ext>
            </a:extLst>
          </p:cNvPr>
          <p:cNvSpPr/>
          <p:nvPr/>
        </p:nvSpPr>
        <p:spPr>
          <a:xfrm>
            <a:off x="775579" y="1702915"/>
            <a:ext cx="11069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Kystteknisk projekt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87419" y="2287974"/>
            <a:ext cx="11949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Bedste kystbeskyttelse på Nordkysten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Kombination af strandfodring og skråningsbeskyttelse</a:t>
            </a:r>
          </a:p>
          <a:p>
            <a:endParaRPr lang="da-DK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Fælles strandfodring (Nordkystens Fremtid)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Strandfodring langs </a:t>
            </a: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bebyggede grunde med kystbeskyttelsesbehov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Strandfodring med sand og ral til beskyttelse mod </a:t>
            </a: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akut erosion </a:t>
            </a:r>
            <a:b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foran skråningsbeskyttelser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Initial strandfodring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Vedligeholdelsesfodring hvert 5 år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Kompensation for kronisk erosion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Kompensation for havspejlsstigning</a:t>
            </a:r>
          </a:p>
          <a:p>
            <a:pPr lvl="2"/>
            <a:endParaRPr lang="da-DK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Inspiration til opgradering af konstruktioner (Grundejerne)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Skråningsbeskyttelser - 50 års storm nu og om 50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Nye bølgebrydere, høfder, rev eller flak på </a:t>
            </a:r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udsatte strækninger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Oprydning og renovering af nedslidt og utilstrækkelig konstruktioner</a:t>
            </a:r>
            <a:endParaRPr lang="da-DK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996F0-3A12-49FE-8FF4-9BBB04C36FCA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27530" r="4150" b="19893"/>
          <a:stretch/>
        </p:blipFill>
        <p:spPr bwMode="auto">
          <a:xfrm>
            <a:off x="8326148" y="2593461"/>
            <a:ext cx="3518907" cy="141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120D9C-E9F4-4F66-9B13-D1B1BDF3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057961-3267-4C3D-9AE0-969754109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5"/>
          <a:stretch/>
        </p:blipFill>
        <p:spPr>
          <a:xfrm>
            <a:off x="8319556" y="4133919"/>
            <a:ext cx="3525500" cy="13206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5B7F22-23BE-4FFC-9707-15CDCFE0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556" y="4140284"/>
            <a:ext cx="10456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Anbefalet kystbeskyttelse</a:t>
            </a:r>
            <a:br>
              <a:rPr lang="da-DK" altLang="da-DK" sz="800" dirty="0"/>
            </a:br>
            <a:r>
              <a:rPr lang="da-DK" altLang="da-DK" sz="800" dirty="0"/>
              <a:t>vest for Gilleleje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1A740A-F700-43BD-B8B0-D6A12EE86B42}"/>
              </a:ext>
            </a:extLst>
          </p:cNvPr>
          <p:cNvSpPr/>
          <p:nvPr/>
        </p:nvSpPr>
        <p:spPr>
          <a:xfrm>
            <a:off x="10302179" y="4596557"/>
            <a:ext cx="232744" cy="92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4E953FA-4230-4EF7-A3FB-A10CD1EE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0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785212"/>
            <a:ext cx="10852131" cy="4293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Opdateret målsætning for myndighedsprojekt</a:t>
            </a:r>
          </a:p>
          <a:p>
            <a:endParaRPr lang="da-DK" sz="1500" dirty="0"/>
          </a:p>
          <a:p>
            <a:r>
              <a:rPr lang="da-DK" sz="1400" dirty="0"/>
              <a:t>Den overordnede målsætning for strandfodring i forbindelse med Nordkystens Fremtid er, at der langs udpegede fodringsstrækninger generelt er en beskyttelse foran skrænter og skråningsbeskyttelser svarende til </a:t>
            </a:r>
            <a:r>
              <a:rPr lang="da-DK" sz="1400" b="1" dirty="0"/>
              <a:t>minimum +2,0 m sandstrand i forhold til middelvandstanden før en dimensionsgivende stormhændelse, eller tilsvarende beskyttelsesniveau med ral svarende til minimum +1,2 m.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Opbygning af sand- og ralstrand sker ved strandfodring med sand og eller ral, der </a:t>
            </a:r>
            <a:r>
              <a:rPr lang="da-DK" sz="1400" b="1" dirty="0"/>
              <a:t>tilpasses hver enkelt fodringsstrækning således, at der ikke vil ske forringelse af den nuværende strandkvalitet.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Strandens højde </a:t>
            </a:r>
            <a:r>
              <a:rPr lang="da-DK" sz="1400" b="1" dirty="0"/>
              <a:t>udbygges med sand og eller ral i takt med havspejlsstigningen</a:t>
            </a:r>
            <a:r>
              <a:rPr lang="da-DK" sz="1400" dirty="0"/>
              <a:t>, hvorved beskyttelsesniveauet opretholdes. 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Strandfodringerne skal </a:t>
            </a:r>
            <a:r>
              <a:rPr lang="da-DK" sz="1400" b="1" dirty="0"/>
              <a:t>stoppe tilbagerykning af stranden </a:t>
            </a:r>
            <a:r>
              <a:rPr lang="da-DK" sz="1400" dirty="0"/>
              <a:t>på fodringsstrækningerne ud for den bebyggede del af Nordkysten.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Strandfodringerne skaber en gennemsnitlig </a:t>
            </a:r>
            <a:r>
              <a:rPr lang="da-DK" sz="1400" b="1" dirty="0" err="1"/>
              <a:t>strandbredde</a:t>
            </a:r>
            <a:r>
              <a:rPr lang="da-DK" sz="1400" b="1" dirty="0"/>
              <a:t> på 10-30 meter</a:t>
            </a:r>
            <a:r>
              <a:rPr lang="da-DK" sz="1400" dirty="0"/>
              <a:t>, som sikrer passage langs kysten. 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Strandfodringerne skal sikre en </a:t>
            </a:r>
            <a:r>
              <a:rPr lang="da-DK" sz="1400" b="1" dirty="0"/>
              <a:t>langsigtet og helhedsorienteret beskyttelse af Nordkysten.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CBB20A9-4C84-4EC7-9C6B-7BDF4D899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731277"/>
            <a:ext cx="10972781" cy="4355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da-DK" dirty="0"/>
              <a:t>Opdateret fodringsstrategi</a:t>
            </a:r>
          </a:p>
          <a:p>
            <a:endParaRPr lang="da-DK" sz="1500" dirty="0"/>
          </a:p>
          <a:p>
            <a:r>
              <a:rPr lang="da-DK" sz="1200" b="1" dirty="0"/>
              <a:t>Initialfodring med 5m3/m ral til minimum +1,2m </a:t>
            </a:r>
            <a:r>
              <a:rPr lang="da-DK" sz="1200" dirty="0"/>
              <a:t>for at sikre mod akut erosion de steder, der kun er sand i dag. </a:t>
            </a:r>
          </a:p>
          <a:p>
            <a:endParaRPr lang="da-DK" sz="1200" dirty="0"/>
          </a:p>
          <a:p>
            <a:r>
              <a:rPr lang="da-DK" sz="1200" dirty="0"/>
              <a:t>De steder, der fodres med sand og ral reduceres ralfodring til maksimalt 5m3/m.</a:t>
            </a:r>
            <a:endParaRPr lang="da-DK" sz="1200" dirty="0">
              <a:ea typeface="Verdana"/>
              <a:cs typeface="Verdana"/>
            </a:endParaRPr>
          </a:p>
          <a:p>
            <a:endParaRPr lang="da-DK" sz="1200" dirty="0"/>
          </a:p>
          <a:p>
            <a:r>
              <a:rPr lang="da-DK" sz="1200" b="1" dirty="0"/>
              <a:t>Vedligeholdelsesfodring med ral over inderste 10 m </a:t>
            </a:r>
            <a:r>
              <a:rPr lang="da-DK" sz="1200" dirty="0"/>
              <a:t>af stranden svarende til havspejlsstigningen langs hele kysten.</a:t>
            </a:r>
          </a:p>
          <a:p>
            <a:endParaRPr lang="da-DK" sz="1200" dirty="0"/>
          </a:p>
          <a:p>
            <a:r>
              <a:rPr lang="da-DK" sz="1200" b="1" dirty="0"/>
              <a:t>Vedligeholdelsesfodring med sand mod kronisk erosion og havspejlsstigning og randeffekter </a:t>
            </a:r>
            <a:r>
              <a:rPr lang="da-DK" sz="1200" dirty="0"/>
              <a:t>langs alle strækninger undtagen, </a:t>
            </a:r>
          </a:p>
          <a:p>
            <a:endParaRPr lang="da-DK" sz="1200" dirty="0"/>
          </a:p>
          <a:p>
            <a:r>
              <a:rPr lang="da-DK" sz="1200" dirty="0"/>
              <a:t>profilstrækningerne Gilleleje, Nakkehoved og Villingebæk, hvor initialfodring og vedligeholdelsesfodring udelukkende består af ral.</a:t>
            </a:r>
          </a:p>
          <a:p>
            <a:endParaRPr lang="da-DK" sz="1200" dirty="0"/>
          </a:p>
          <a:p>
            <a:r>
              <a:rPr lang="da-DK" sz="1200" dirty="0"/>
              <a:t>Højden af ralstrandene øges til +1,5m de steder, der kun fodres med ral.</a:t>
            </a:r>
          </a:p>
          <a:p>
            <a:endParaRPr lang="da-DK" sz="1200" dirty="0"/>
          </a:p>
          <a:p>
            <a:r>
              <a:rPr lang="da-DK" sz="1200" b="1" dirty="0"/>
              <a:t>Sandfodring til +1,5m </a:t>
            </a:r>
            <a:r>
              <a:rPr lang="da-DK" sz="1200" dirty="0"/>
              <a:t>foran skråningsbeskyttelserne mod akut erosion og </a:t>
            </a:r>
            <a:br>
              <a:rPr lang="da-DK" sz="1200" dirty="0"/>
            </a:br>
            <a:r>
              <a:rPr lang="da-DK" sz="1200" dirty="0"/>
              <a:t>for at skabe passage langs kysten. </a:t>
            </a:r>
          </a:p>
          <a:p>
            <a:endParaRPr lang="da-DK" sz="1200" dirty="0"/>
          </a:p>
          <a:p>
            <a:r>
              <a:rPr lang="da-DK" sz="1200" dirty="0"/>
              <a:t>Herover ud lægges </a:t>
            </a:r>
            <a:r>
              <a:rPr lang="da-DK" sz="1200" b="1" dirty="0"/>
              <a:t>sand til vedligeholdelse op til +2,0 til +2,5m</a:t>
            </a:r>
            <a:r>
              <a:rPr lang="da-DK" sz="1200" dirty="0"/>
              <a:t>.</a:t>
            </a:r>
          </a:p>
          <a:p>
            <a:r>
              <a:rPr lang="da-DK" sz="1200" dirty="0"/>
              <a:t/>
            </a:r>
            <a:br>
              <a:rPr lang="da-DK" sz="1200" dirty="0"/>
            </a:br>
            <a:r>
              <a:rPr lang="da-DK" sz="1200" dirty="0"/>
              <a:t>Sandfodring modregnes den mængde ral der fodres med i profilet. </a:t>
            </a:r>
          </a:p>
          <a:p>
            <a:endParaRPr lang="da-DK" sz="1200" dirty="0"/>
          </a:p>
          <a:p>
            <a:endParaRPr lang="da-DK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D6EDB-767A-4E5B-8646-1E6091CD4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4208175"/>
            <a:ext cx="3991774" cy="173655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F82C1D4-9EB8-4395-88D2-AC82949F2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4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75580" y="1750107"/>
            <a:ext cx="1079253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>
                <a:ea typeface="Verdana" panose="020B0604030504040204" pitchFamily="34" charset="0"/>
                <a:cs typeface="Times New Roman" panose="02020603050405020304" pitchFamily="18" charset="0"/>
              </a:rPr>
              <a:t>Inspiration til opgradering af hård kystbeskyttelse </a:t>
            </a:r>
            <a:r>
              <a:rPr lang="da-DK" dirty="0"/>
              <a:t>langs</a:t>
            </a:r>
            <a:r>
              <a:rPr lang="da-DK" dirty="0"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da-DK" dirty="0"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b="1" dirty="0"/>
              <a:t>bebyggede og udsatte strækninger </a:t>
            </a:r>
            <a:r>
              <a:rPr lang="da-DK" dirty="0">
                <a:ea typeface="Verdana" panose="020B0604030504040204" pitchFamily="34" charset="0"/>
                <a:cs typeface="Times New Roman" panose="02020603050405020304" pitchFamily="18" charset="0"/>
              </a:rPr>
              <a:t>(Grundejerne)</a:t>
            </a:r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1"/>
          <a:stretch/>
        </p:blipFill>
        <p:spPr>
          <a:xfrm>
            <a:off x="787419" y="2591283"/>
            <a:ext cx="5158069" cy="3400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8807" y="2602101"/>
            <a:ext cx="457529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/>
              <a:t>Skråningsbeskyttelse ved Villingebæk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4334"/>
          <a:stretch/>
        </p:blipFill>
        <p:spPr>
          <a:xfrm>
            <a:off x="6429170" y="2591283"/>
            <a:ext cx="5138942" cy="33820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90639" y="2605876"/>
            <a:ext cx="31774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/>
              <a:t>Bølgebrydere ved Liseleje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t="25222" b="25398"/>
          <a:stretch/>
        </p:blipFill>
        <p:spPr>
          <a:xfrm>
            <a:off x="7535333" y="563420"/>
            <a:ext cx="4032779" cy="18522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22562" y="1838010"/>
            <a:ext cx="36455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>
                <a:solidFill>
                  <a:schemeClr val="bg1"/>
                </a:solidFill>
              </a:rPr>
              <a:t>Sten-flak ved Sjællands Odde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8D1076F-4648-448D-879B-8184036D6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2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9" y="1785212"/>
            <a:ext cx="3687045" cy="3200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Myndighedsprojekt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dirty="0"/>
              <a:t>8 fodringsstrækninger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dirty="0"/>
              <a:t>I alt 35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dirty="0"/>
              <a:t>8 strækninger er</a:t>
            </a:r>
            <a:br>
              <a:rPr lang="da-DK" sz="1300" dirty="0"/>
            </a:br>
            <a:r>
              <a:rPr lang="da-DK" sz="1300" dirty="0"/>
              <a:t>indbyrdes uafhængige</a:t>
            </a:r>
            <a:br>
              <a:rPr lang="da-DK" sz="1300" dirty="0"/>
            </a:br>
            <a:r>
              <a:rPr lang="da-DK" sz="1300" dirty="0"/>
              <a:t>i forbindelse med</a:t>
            </a:r>
            <a:br>
              <a:rPr lang="da-DK" sz="1300" dirty="0"/>
            </a:br>
            <a:r>
              <a:rPr lang="da-DK" sz="1300" dirty="0"/>
              <a:t>initialfodring.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dirty="0"/>
              <a:t>2 strækninger henholdsvis</a:t>
            </a:r>
            <a:br>
              <a:rPr lang="da-DK" sz="1300" dirty="0"/>
            </a:br>
            <a:r>
              <a:rPr lang="da-DK" sz="1300" dirty="0"/>
              <a:t>vest og øst for Gilleleje</a:t>
            </a:r>
            <a:br>
              <a:rPr lang="da-DK" sz="1300" dirty="0"/>
            </a:br>
            <a:r>
              <a:rPr lang="da-DK" sz="1300" dirty="0"/>
              <a:t>er indbyrdes uafhængige</a:t>
            </a:r>
            <a:br>
              <a:rPr lang="da-DK" sz="1300" dirty="0"/>
            </a:br>
            <a:r>
              <a:rPr lang="da-DK" sz="1300" dirty="0"/>
              <a:t>i forbindelse med vedligeholdelsesfodring.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3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63EF818-EF98-4194-A109-E680C9E0ACC9}"/>
              </a:ext>
            </a:extLst>
          </p:cNvPr>
          <p:cNvSpPr txBox="1">
            <a:spLocks/>
          </p:cNvSpPr>
          <p:nvPr/>
        </p:nvSpPr>
        <p:spPr>
          <a:xfrm>
            <a:off x="787419" y="6007462"/>
            <a:ext cx="10741024" cy="24622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da-DK" sz="1600" dirty="0">
                <a:latin typeface="+mn-lt"/>
              </a:rPr>
              <a:t>Strandfodring med </a:t>
            </a:r>
            <a:r>
              <a:rPr lang="da-DK" sz="1600" b="1" dirty="0">
                <a:latin typeface="+mn-lt"/>
              </a:rPr>
              <a:t>sand og ral </a:t>
            </a:r>
            <a:r>
              <a:rPr lang="da-DK" sz="1600" dirty="0">
                <a:latin typeface="+mn-lt"/>
              </a:rPr>
              <a:t>langs bebyggede strækninger med kystbeskyttelsesbehov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9804D-338A-4746-A6A6-CCB46243B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1785212"/>
            <a:ext cx="8123872" cy="4060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F69EF-B2E7-4578-BE6A-D24EB020B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1" y="1784066"/>
            <a:ext cx="8123871" cy="406193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2B98705-766C-485A-8305-9E8FA8830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671854"/>
            <a:ext cx="10741024" cy="307777"/>
          </a:xfrm>
        </p:spPr>
        <p:txBody>
          <a:bodyPr/>
          <a:lstStyle/>
          <a:p>
            <a:r>
              <a:rPr lang="da-DK" dirty="0">
                <a:latin typeface="+mn-lt"/>
              </a:rPr>
              <a:t>Myndighedsprojekt - Strandfodring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9479" r="65539" b="57547"/>
          <a:stretch/>
        </p:blipFill>
        <p:spPr>
          <a:xfrm>
            <a:off x="8381074" y="2100041"/>
            <a:ext cx="3197948" cy="20440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9" y="2100042"/>
            <a:ext cx="7470800" cy="20440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9" y="4219761"/>
            <a:ext cx="7470800" cy="2045146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5943347" y="2118963"/>
            <a:ext cx="230215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1200" dirty="0" err="1">
                <a:latin typeface="+mn-lt"/>
              </a:rPr>
              <a:t>Profil</a:t>
            </a:r>
            <a:r>
              <a:rPr lang="en-GB" sz="1200" dirty="0">
                <a:latin typeface="+mn-lt"/>
              </a:rPr>
              <a:t> 310 vest for </a:t>
            </a:r>
            <a:r>
              <a:rPr lang="en-GB" sz="1200" dirty="0" err="1">
                <a:latin typeface="+mn-lt"/>
              </a:rPr>
              <a:t>Feriebyen</a:t>
            </a:r>
            <a:endParaRPr lang="da-DK" sz="1200" dirty="0">
              <a:latin typeface="+mn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382008" y="3577311"/>
            <a:ext cx="3182112" cy="33107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709988" y="5803945"/>
            <a:ext cx="5130729" cy="1683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65954" y="4527538"/>
            <a:ext cx="15260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Aktiv dybde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40084" y="4824913"/>
            <a:ext cx="0" cy="698063"/>
          </a:xfrm>
          <a:prstGeom prst="straightConnector1">
            <a:avLst/>
          </a:prstGeom>
          <a:ln w="25400"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61E23-F9DC-40F0-891B-857C9E148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45" r="5022"/>
          <a:stretch/>
        </p:blipFill>
        <p:spPr>
          <a:xfrm>
            <a:off x="8376779" y="4236885"/>
            <a:ext cx="3191333" cy="1472151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8D89085-DCA3-408B-9A0B-83559194515D}"/>
              </a:ext>
            </a:extLst>
          </p:cNvPr>
          <p:cNvSpPr txBox="1">
            <a:spLocks/>
          </p:cNvSpPr>
          <p:nvPr/>
        </p:nvSpPr>
        <p:spPr>
          <a:xfrm>
            <a:off x="827089" y="1208078"/>
            <a:ext cx="10741024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da-DK" sz="240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7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7089" y="1663332"/>
            <a:ext cx="10975818" cy="43242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Myndighedsprojekt </a:t>
            </a:r>
          </a:p>
          <a:p>
            <a:r>
              <a:rPr lang="da-DK" sz="1500" dirty="0"/>
              <a:t>Specifikation af strandfodringsmateriale:</a:t>
            </a:r>
          </a:p>
          <a:p>
            <a:endParaRPr lang="en-GB" sz="1500" dirty="0"/>
          </a:p>
          <a:p>
            <a:r>
              <a:rPr lang="da-DK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Sandfraktion</a:t>
            </a: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0,35 mm </a:t>
            </a:r>
            <a:r>
              <a:rPr lang="da-DK" sz="1500" dirty="0">
                <a:ea typeface="Verdana" panose="020B0604030504040204" pitchFamily="34" charset="0"/>
                <a:cs typeface="Verdana" panose="020B0604030504040204" pitchFamily="34" charset="0"/>
              </a:rPr>
              <a:t>˂</a:t>
            </a:r>
            <a:r>
              <a:rPr lang="da-DK" sz="1500" dirty="0">
                <a:ea typeface="Verdana" panose="020B0604030504040204" pitchFamily="34" charset="0"/>
                <a:cs typeface="Times New Roman" panose="02020603050405020304" pitchFamily="18" charset="0"/>
              </a:rPr>
              <a:t> d</a:t>
            </a:r>
            <a:r>
              <a:rPr lang="da-DK" sz="1500" baseline="-25000" dirty="0">
                <a:ea typeface="Verdana" panose="020B0604030504040204" pitchFamily="34" charset="0"/>
                <a:cs typeface="Times New Roman" panose="02020603050405020304" pitchFamily="18" charset="0"/>
              </a:rPr>
              <a:t>50</a:t>
            </a:r>
            <a:r>
              <a:rPr lang="da-DK" sz="1500" dirty="0">
                <a:ea typeface="Verdana" panose="020B0604030504040204" pitchFamily="34" charset="0"/>
                <a:cs typeface="Verdana" panose="020B0604030504040204" pitchFamily="34" charset="0"/>
              </a:rPr>
              <a:t> ˂ 0,60 mm</a:t>
            </a:r>
          </a:p>
          <a:p>
            <a:r>
              <a:rPr lang="pl-PL" sz="1500" dirty="0"/>
              <a:t>1,5 ˂ u ˂ 3,0, </a:t>
            </a:r>
            <a:r>
              <a:rPr lang="pl-PL" sz="1500" dirty="0" err="1"/>
              <a:t>hvor</a:t>
            </a:r>
            <a:r>
              <a:rPr lang="pl-PL" sz="1500" dirty="0"/>
              <a:t> u = d</a:t>
            </a:r>
            <a:r>
              <a:rPr lang="pl-PL" sz="1500" baseline="-25000" dirty="0"/>
              <a:t>60</a:t>
            </a:r>
            <a:r>
              <a:rPr lang="pl-PL" sz="1500" dirty="0"/>
              <a:t>/d</a:t>
            </a:r>
            <a:r>
              <a:rPr lang="pl-PL" sz="1500" baseline="-25000" dirty="0"/>
              <a:t>10</a:t>
            </a:r>
            <a:r>
              <a:rPr lang="pl-PL" sz="1500" dirty="0"/>
              <a:t> </a:t>
            </a:r>
            <a:endParaRPr lang="da-DK" sz="1500" dirty="0"/>
          </a:p>
          <a:p>
            <a:r>
              <a:rPr lang="da-DK" sz="1500" dirty="0" err="1"/>
              <a:t>Silt</a:t>
            </a:r>
            <a:r>
              <a:rPr lang="da-DK" sz="1500" dirty="0"/>
              <a:t> (d ˂ 0,06 mm ) &lt; ca. 2%</a:t>
            </a:r>
          </a:p>
          <a:p>
            <a:r>
              <a:rPr lang="da-DK" sz="1500" dirty="0">
                <a:ea typeface="Verdana" panose="020B0604030504040204" pitchFamily="34" charset="0"/>
                <a:cs typeface="Verdana" panose="020B0604030504040204" pitchFamily="34" charset="0"/>
              </a:rPr>
              <a:t>0% &lt; sand &lt; 100%</a:t>
            </a:r>
          </a:p>
          <a:p>
            <a:endParaRPr lang="da-DK" sz="1500" dirty="0"/>
          </a:p>
          <a:p>
            <a:r>
              <a:rPr lang="da-DK" sz="1500" b="1" dirty="0"/>
              <a:t>Ralfraktion</a:t>
            </a:r>
          </a:p>
          <a:p>
            <a:r>
              <a:rPr lang="da-DK" sz="1500" dirty="0"/>
              <a:t>10 mm ˂ d</a:t>
            </a:r>
            <a:r>
              <a:rPr lang="da-DK" sz="1500" baseline="-25000" dirty="0"/>
              <a:t>50</a:t>
            </a:r>
            <a:r>
              <a:rPr lang="da-DK" sz="1500" dirty="0"/>
              <a:t> ˂ 100 mm</a:t>
            </a:r>
          </a:p>
          <a:p>
            <a:r>
              <a:rPr lang="da-DK" sz="1500" dirty="0"/>
              <a:t>0%&lt; ral &lt; 100%</a:t>
            </a:r>
          </a:p>
          <a:p>
            <a:endParaRPr lang="da-DK" sz="1500" dirty="0"/>
          </a:p>
          <a:p>
            <a:r>
              <a:rPr lang="da-DK" sz="1500" dirty="0"/>
              <a:t>Marin oprindelse</a:t>
            </a:r>
          </a:p>
          <a:p>
            <a:r>
              <a:rPr lang="da-DK" sz="1500" dirty="0"/>
              <a:t>Ingen organisk materiale og kalk</a:t>
            </a:r>
          </a:p>
          <a:p>
            <a:r>
              <a:rPr lang="da-DK" sz="1500" dirty="0"/>
              <a:t>Tilsvarende naturligt sediment på Nordkysten</a:t>
            </a:r>
          </a:p>
          <a:p>
            <a:endParaRPr lang="da-DK" sz="1500" b="1" i="1" dirty="0"/>
          </a:p>
          <a:p>
            <a:endParaRPr lang="da-DK" sz="1500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52EAD-5AB0-4E76-95EF-696FF75A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673" y="2106551"/>
            <a:ext cx="5901439" cy="37371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87419" y="638217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DB95856-D0F3-4257-A7D6-C7F3F3F5F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6D5B5-ECBC-4237-84B2-5F23328B5A95}"/>
              </a:ext>
            </a:extLst>
          </p:cNvPr>
          <p:cNvSpPr txBox="1"/>
          <p:nvPr/>
        </p:nvSpPr>
        <p:spPr>
          <a:xfrm>
            <a:off x="9751791" y="3223492"/>
            <a:ext cx="3181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Ral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4C7398-88F9-47FB-9B51-5FA1E7988A50}"/>
              </a:ext>
            </a:extLst>
          </p:cNvPr>
          <p:cNvSpPr txBox="1"/>
          <p:nvPr/>
        </p:nvSpPr>
        <p:spPr>
          <a:xfrm>
            <a:off x="9196611" y="2966346"/>
            <a:ext cx="3181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Ral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53" r="-1"/>
          <a:stretch/>
        </p:blipFill>
        <p:spPr>
          <a:xfrm>
            <a:off x="8277225" y="4514197"/>
            <a:ext cx="3087686" cy="12074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7610" y="4514197"/>
            <a:ext cx="1184940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/>
              <a:t>Rågeleje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A645B-AC6E-4E9B-BA72-C1D2C3F997B2}"/>
              </a:ext>
            </a:extLst>
          </p:cNvPr>
          <p:cNvSpPr txBox="1"/>
          <p:nvPr/>
        </p:nvSpPr>
        <p:spPr>
          <a:xfrm>
            <a:off x="8878447" y="2844267"/>
            <a:ext cx="3181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Ral</a:t>
            </a:r>
          </a:p>
        </p:txBody>
      </p:sp>
    </p:spTree>
    <p:extLst>
      <p:ext uri="{BB962C8B-B14F-4D97-AF65-F5344CB8AC3E}">
        <p14:creationId xmlns:p14="http://schemas.microsoft.com/office/powerpoint/2010/main" val="129358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51275" y="1740872"/>
            <a:ext cx="10889124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Myndighedsprojekt</a:t>
            </a:r>
            <a:r>
              <a:rPr lang="da-DK" dirty="0"/>
              <a:t/>
            </a:r>
            <a:br>
              <a:rPr lang="da-DK" dirty="0"/>
            </a:br>
            <a:r>
              <a:rPr lang="da-DK" sz="1600" dirty="0"/>
              <a:t>Tilstandsvurdering af skråningsbeskyttelser med sandfodring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Eksisterende skråningsbeskyttelser</a:t>
            </a:r>
            <a:br>
              <a:rPr lang="da-DK" sz="1600" dirty="0"/>
            </a:br>
            <a:r>
              <a:rPr lang="da-DK" sz="1600" dirty="0"/>
              <a:t>i dag, om 25 og 50 år </a:t>
            </a:r>
            <a:r>
              <a:rPr lang="da-DK" sz="1600" b="1" u="sng" dirty="0"/>
              <a:t>med sandfodring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1" dirty="0"/>
              <a:t>Strandfodring vil forbedre kystkonstruktionernes </a:t>
            </a:r>
            <a:br>
              <a:rPr lang="da-DK" sz="1600" b="1" dirty="0"/>
            </a:br>
            <a:r>
              <a:rPr lang="da-DK" sz="1600" b="1" dirty="0"/>
              <a:t>robusthed og kystteknisk virkning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062" y="1828750"/>
            <a:ext cx="3617337" cy="1976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19" y="3978140"/>
            <a:ext cx="3624325" cy="197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744" y="3981978"/>
            <a:ext cx="3625832" cy="1975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062" y="3978139"/>
            <a:ext cx="3617337" cy="1970867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7349068" y="4056659"/>
            <a:ext cx="440266" cy="457200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9B844D-4D0A-44EC-BE8D-650E25DDE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8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07254" y="1691595"/>
            <a:ext cx="10780693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/>
              <a:t>Agenda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Nordkysten er en erosionskyst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Tilstandsvurdering af kystkonstruktioner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Kystteknisk projekt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Myndighedsprojekt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Cost-effectiveness</a:t>
            </a:r>
            <a:r>
              <a:rPr lang="da-DK" dirty="0"/>
              <a:t> analyse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lvl="1"/>
            <a:r>
              <a:rPr lang="da-DK" dirty="0"/>
              <a:t>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1D402B0-30B7-4356-9F13-79CDA5765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9364" y="1888489"/>
            <a:ext cx="55025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Anbefalet erosionsbeskyttelse med skråningsbeskyttelser </a:t>
            </a:r>
            <a:br>
              <a:rPr lang="da-DK" sz="1200" dirty="0"/>
            </a:br>
            <a:r>
              <a:rPr lang="da-DK" sz="1200" dirty="0"/>
              <a:t>kombineret med strandfodring med sand og 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84D8F-BE47-486A-BFD0-07118B8F8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5"/>
          <a:stretch/>
        </p:blipFill>
        <p:spPr>
          <a:xfrm>
            <a:off x="6279366" y="2431450"/>
            <a:ext cx="5288746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AC182-C40E-4EB0-80B2-3AEDF3CBD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4"/>
          <a:stretch/>
        </p:blipFill>
        <p:spPr>
          <a:xfrm>
            <a:off x="6279364" y="4378114"/>
            <a:ext cx="5288748" cy="18480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AD1A5D-C4FB-4C8A-82D4-820C99009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364" y="2487188"/>
            <a:ext cx="16224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Vest for Gilleleje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9579B-D69C-46C6-9765-E30722A3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723" y="4390979"/>
            <a:ext cx="16224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Øst for Gilleleje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A741A5-8550-4F1A-B846-27592445C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18723"/>
          <a:stretch/>
        </p:blipFill>
        <p:spPr>
          <a:xfrm>
            <a:off x="3180357" y="4550425"/>
            <a:ext cx="3001905" cy="1693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37FFCD-07AF-4DC7-BA18-823ABA2B36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/>
        </p:blipFill>
        <p:spPr>
          <a:xfrm>
            <a:off x="827089" y="4566782"/>
            <a:ext cx="2257614" cy="16626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639D07-5967-4377-9B18-2CD72D916AA7}"/>
              </a:ext>
            </a:extLst>
          </p:cNvPr>
          <p:cNvSpPr/>
          <p:nvPr/>
        </p:nvSpPr>
        <p:spPr>
          <a:xfrm>
            <a:off x="3162128" y="4550425"/>
            <a:ext cx="30974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/>
              <a:t>Ny strandfodring ved Vincentstien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882CB-D659-4C85-9727-E5FCDB667A4D}"/>
              </a:ext>
            </a:extLst>
          </p:cNvPr>
          <p:cNvSpPr/>
          <p:nvPr/>
        </p:nvSpPr>
        <p:spPr>
          <a:xfrm>
            <a:off x="787419" y="4566782"/>
            <a:ext cx="24385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/>
              <a:t>Stranden er væk ved Svalevej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3409B4-35BC-40D1-BDAE-786D4C58816E}"/>
              </a:ext>
            </a:extLst>
          </p:cNvPr>
          <p:cNvSpPr/>
          <p:nvPr/>
        </p:nvSpPr>
        <p:spPr>
          <a:xfrm>
            <a:off x="9247367" y="3108960"/>
            <a:ext cx="294198" cy="14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587C31-31A3-43D5-82AB-58BF7217594D}"/>
              </a:ext>
            </a:extLst>
          </p:cNvPr>
          <p:cNvSpPr/>
          <p:nvPr/>
        </p:nvSpPr>
        <p:spPr>
          <a:xfrm>
            <a:off x="8923738" y="5197645"/>
            <a:ext cx="294198" cy="14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237066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189" y="1665775"/>
            <a:ext cx="10741024" cy="553998"/>
          </a:xfrm>
        </p:spPr>
        <p:txBody>
          <a:bodyPr/>
          <a:lstStyle/>
          <a:p>
            <a:r>
              <a:rPr lang="da-DK" dirty="0">
                <a:latin typeface="+mn-lt"/>
              </a:rPr>
              <a:t>Myndighedsprojekt</a:t>
            </a:r>
          </a:p>
          <a:p>
            <a:r>
              <a:rPr lang="da-DK" sz="1600" dirty="0">
                <a:latin typeface="+mn-lt"/>
              </a:rPr>
              <a:t>Foreløbig visualisering af strandfodring ved Hald Strand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3577" r="3919" b="9632"/>
          <a:stretch/>
        </p:blipFill>
        <p:spPr bwMode="auto">
          <a:xfrm>
            <a:off x="4463237" y="3787399"/>
            <a:ext cx="3413761" cy="22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2822" r="2595" b="9545"/>
          <a:stretch/>
        </p:blipFill>
        <p:spPr bwMode="auto">
          <a:xfrm>
            <a:off x="8134013" y="3716280"/>
            <a:ext cx="3505200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4222" r="4150" b="10971"/>
          <a:stretch/>
        </p:blipFill>
        <p:spPr bwMode="auto">
          <a:xfrm>
            <a:off x="873742" y="3787399"/>
            <a:ext cx="3332480" cy="220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014" y="1332475"/>
            <a:ext cx="3480752" cy="2307577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8208399" y="1383555"/>
            <a:ext cx="340636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sand- og </a:t>
            </a:r>
            <a:r>
              <a:rPr lang="en-GB" dirty="0" err="1"/>
              <a:t>ralfodring</a:t>
            </a:r>
            <a:endParaRPr lang="da-DK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8232847" y="3868736"/>
            <a:ext cx="136747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storm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4543572" y="3807319"/>
            <a:ext cx="210598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sandfodring</a:t>
            </a:r>
            <a:endParaRPr lang="da-DK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971185" y="3807319"/>
            <a:ext cx="136747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fodring</a:t>
            </a:r>
            <a:endParaRPr lang="da-DK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CD0951-9070-49DA-A50E-4667C1AFF8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45"/>
          <a:stretch/>
        </p:blipFill>
        <p:spPr>
          <a:xfrm>
            <a:off x="850415" y="2406322"/>
            <a:ext cx="3355807" cy="12571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C80C7E-E704-42AC-B3B9-22467EB8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15" y="2456200"/>
            <a:ext cx="10294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Vest for Gilleleje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47B6B89-167B-4773-9616-1BF59B4BC28F}"/>
              </a:ext>
            </a:extLst>
          </p:cNvPr>
          <p:cNvSpPr txBox="1">
            <a:spLocks/>
          </p:cNvSpPr>
          <p:nvPr/>
        </p:nvSpPr>
        <p:spPr>
          <a:xfrm>
            <a:off x="827089" y="1208078"/>
            <a:ext cx="10741024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20A59-941C-4193-B429-133D6E16928B}"/>
              </a:ext>
            </a:extLst>
          </p:cNvPr>
          <p:cNvSpPr/>
          <p:nvPr/>
        </p:nvSpPr>
        <p:spPr>
          <a:xfrm>
            <a:off x="2666958" y="2868960"/>
            <a:ext cx="229131" cy="8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1904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624492"/>
            <a:ext cx="10741024" cy="553998"/>
          </a:xfrm>
        </p:spPr>
        <p:txBody>
          <a:bodyPr/>
          <a:lstStyle/>
          <a:p>
            <a:r>
              <a:rPr lang="da-DK" dirty="0">
                <a:latin typeface="+mn-lt"/>
              </a:rPr>
              <a:t>Myndighedsprojekt</a:t>
            </a:r>
            <a:br>
              <a:rPr lang="da-DK" dirty="0">
                <a:latin typeface="+mn-lt"/>
              </a:rPr>
            </a:br>
            <a:r>
              <a:rPr lang="da-DK" sz="1600" dirty="0">
                <a:latin typeface="+mn-lt"/>
              </a:rPr>
              <a:t>Foreløbig visualisering af strandfodring ved Ålsgårde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685" y="1208078"/>
            <a:ext cx="3433427" cy="227749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3596" r="3035" b="9598"/>
          <a:stretch/>
        </p:blipFill>
        <p:spPr bwMode="auto">
          <a:xfrm>
            <a:off x="827089" y="3610948"/>
            <a:ext cx="3342641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903" r="3130" b="8875"/>
          <a:stretch/>
        </p:blipFill>
        <p:spPr bwMode="auto">
          <a:xfrm>
            <a:off x="4448081" y="3610948"/>
            <a:ext cx="3393440" cy="224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5839" r="3327" b="9049"/>
          <a:stretch/>
        </p:blipFill>
        <p:spPr bwMode="auto">
          <a:xfrm>
            <a:off x="8119872" y="3631268"/>
            <a:ext cx="3423920" cy="22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8230855" y="1244032"/>
            <a:ext cx="340636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sand- og </a:t>
            </a:r>
            <a:r>
              <a:rPr lang="en-GB" dirty="0" err="1"/>
              <a:t>ralfodring</a:t>
            </a:r>
            <a:endParaRPr lang="da-DK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920395" y="3697082"/>
            <a:ext cx="259683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fodring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4524911" y="3697081"/>
            <a:ext cx="210598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sandfodring</a:t>
            </a:r>
            <a:endParaRPr lang="da-DK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7F3CCC-6DFB-4319-BB2F-80D56A004DAE}"/>
              </a:ext>
            </a:extLst>
          </p:cNvPr>
          <p:cNvSpPr txBox="1">
            <a:spLocks/>
          </p:cNvSpPr>
          <p:nvPr/>
        </p:nvSpPr>
        <p:spPr>
          <a:xfrm>
            <a:off x="8230855" y="3697081"/>
            <a:ext cx="136747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GB" dirty="0" err="1"/>
              <a:t>Efter</a:t>
            </a:r>
            <a:r>
              <a:rPr lang="en-GB" dirty="0"/>
              <a:t> storm</a:t>
            </a:r>
            <a:endParaRPr lang="da-DK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BA877-A34E-401F-A353-3185D3A4A9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04"/>
          <a:stretch/>
        </p:blipFill>
        <p:spPr>
          <a:xfrm>
            <a:off x="831120" y="2323004"/>
            <a:ext cx="3338610" cy="11666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87BD18-F5EF-48C0-8A0B-A5973671C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79" y="2335869"/>
            <a:ext cx="10241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Øst for Gilleleje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9F7B841-FF35-464A-AB67-FBB4EDAAE770}"/>
              </a:ext>
            </a:extLst>
          </p:cNvPr>
          <p:cNvSpPr txBox="1">
            <a:spLocks/>
          </p:cNvSpPr>
          <p:nvPr/>
        </p:nvSpPr>
        <p:spPr>
          <a:xfrm>
            <a:off x="827089" y="1208078"/>
            <a:ext cx="10741024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2D03E6-9B48-4472-B475-BC0C47921E4A}"/>
              </a:ext>
            </a:extLst>
          </p:cNvPr>
          <p:cNvSpPr/>
          <p:nvPr/>
        </p:nvSpPr>
        <p:spPr>
          <a:xfrm>
            <a:off x="2383843" y="2854238"/>
            <a:ext cx="306970" cy="8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53427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758090"/>
            <a:ext cx="11108249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/>
              <a:t>Strandfodring med 5m3/m ral til minimum +1,2m mod </a:t>
            </a:r>
            <a:br>
              <a:rPr lang="da-DK" dirty="0"/>
            </a:br>
            <a:r>
              <a:rPr lang="da-DK" dirty="0"/>
              <a:t>akut erosion og sand til +1,5m mod kronisk erosion</a:t>
            </a:r>
          </a:p>
          <a:p>
            <a:endParaRPr lang="da-DK" sz="800" dirty="0"/>
          </a:p>
          <a:p>
            <a:r>
              <a:rPr lang="da-DK" sz="1600" dirty="0"/>
              <a:t>Fodringsmængder</a:t>
            </a:r>
          </a:p>
          <a:p>
            <a:endParaRPr lang="da-DK" sz="1600" dirty="0"/>
          </a:p>
          <a:p>
            <a:r>
              <a:rPr lang="da-DK" sz="1600" dirty="0"/>
              <a:t>Ralfodring for hele Nordkysten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Initialfodring        155.000 m</a:t>
            </a:r>
            <a:r>
              <a:rPr lang="da-DK" sz="1200" baseline="30000" dirty="0"/>
              <a:t>3</a:t>
            </a:r>
            <a:r>
              <a:rPr lang="da-DK" sz="1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Vedligeholdelse      17.000 m</a:t>
            </a:r>
            <a:r>
              <a:rPr lang="da-DK" sz="1200" baseline="30000" dirty="0"/>
              <a:t>3</a:t>
            </a:r>
            <a:r>
              <a:rPr lang="da-DK" sz="1200" dirty="0"/>
              <a:t>/5år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r>
              <a:rPr lang="da-DK" sz="1600" dirty="0"/>
              <a:t>Sandfodring for hele Nordkysten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Initialfodring       1.500.000 m</a:t>
            </a:r>
            <a:r>
              <a:rPr lang="da-DK" sz="1200" baseline="30000" dirty="0"/>
              <a:t>3</a:t>
            </a:r>
            <a:r>
              <a:rPr lang="da-DK" sz="1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Vedligeholdelse      670.000 m</a:t>
            </a:r>
            <a:r>
              <a:rPr lang="da-DK" sz="1200" baseline="30000" dirty="0"/>
              <a:t>3</a:t>
            </a:r>
            <a:r>
              <a:rPr lang="da-DK" sz="1200" dirty="0"/>
              <a:t>/5år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0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5BC59-565F-4B59-80BF-F222879F3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944" y="493539"/>
            <a:ext cx="4461102" cy="194073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D8F0A39-77A6-4FED-89E9-B2C4C825D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057490-FD1D-4A76-9FE2-94F92D2C8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" t="1591" r="6998" b="2011"/>
          <a:stretch/>
        </p:blipFill>
        <p:spPr>
          <a:xfrm>
            <a:off x="5856444" y="2554333"/>
            <a:ext cx="6027602" cy="1488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CF5582-DA4B-4469-9013-8BFE919A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t="3553" r="5604" b="15997"/>
          <a:stretch/>
        </p:blipFill>
        <p:spPr>
          <a:xfrm>
            <a:off x="5868065" y="4133195"/>
            <a:ext cx="6027602" cy="18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27090" y="1730479"/>
            <a:ext cx="10687900" cy="23596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Myndighedsprojekt </a:t>
            </a:r>
            <a:r>
              <a:rPr lang="da-DK" dirty="0"/>
              <a:t/>
            </a:r>
            <a:br>
              <a:rPr lang="da-DK" dirty="0"/>
            </a:br>
            <a:r>
              <a:rPr lang="da-DK" sz="1600" dirty="0"/>
              <a:t>Anlægsoverslag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Sand 49,5 </a:t>
            </a:r>
            <a:r>
              <a:rPr lang="da-DK" sz="1400" dirty="0" err="1"/>
              <a:t>kr</a:t>
            </a:r>
            <a:r>
              <a:rPr lang="da-DK" sz="1400" dirty="0"/>
              <a:t>/m</a:t>
            </a:r>
            <a:r>
              <a:rPr lang="da-DK" sz="1400" baseline="30000" dirty="0"/>
              <a:t>3</a:t>
            </a:r>
            <a:r>
              <a:rPr lang="da-DK" sz="1400" dirty="0"/>
              <a:t> sejlafstand &lt;15km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+1 </a:t>
            </a:r>
            <a:r>
              <a:rPr lang="da-DK" sz="1400" dirty="0" err="1"/>
              <a:t>kr</a:t>
            </a:r>
            <a:r>
              <a:rPr lang="da-DK" sz="1400" dirty="0"/>
              <a:t>/m</a:t>
            </a:r>
            <a:r>
              <a:rPr lang="da-DK" sz="1400" baseline="30000" dirty="0"/>
              <a:t>3</a:t>
            </a:r>
            <a:r>
              <a:rPr lang="da-DK" sz="1400" dirty="0"/>
              <a:t>/km sejlafstand &gt;15km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49,5-80kr/m</a:t>
            </a:r>
            <a:r>
              <a:rPr lang="da-DK" sz="1400" baseline="30000" dirty="0"/>
              <a:t>3</a:t>
            </a:r>
            <a:r>
              <a:rPr lang="da-DK" sz="1400" dirty="0"/>
              <a:t> </a:t>
            </a:r>
            <a:br>
              <a:rPr lang="da-DK" sz="1400" dirty="0"/>
            </a:br>
            <a:r>
              <a:rPr lang="da-DK" sz="1400" dirty="0"/>
              <a:t>(skibsmål inkl. + 10%)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Ral 330 </a:t>
            </a:r>
            <a:r>
              <a:rPr lang="da-DK" sz="1400" dirty="0" err="1"/>
              <a:t>kr</a:t>
            </a:r>
            <a:r>
              <a:rPr lang="da-DK" sz="1400" dirty="0"/>
              <a:t>/m</a:t>
            </a:r>
            <a:r>
              <a:rPr lang="da-DK" sz="1400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9" y="3756312"/>
            <a:ext cx="5047782" cy="2146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049"/>
          <a:stretch/>
        </p:blipFill>
        <p:spPr>
          <a:xfrm>
            <a:off x="5874871" y="2784399"/>
            <a:ext cx="5640118" cy="312583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0BC9FB-CA01-413B-AB14-F53BF3A90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73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731277"/>
            <a:ext cx="10972781" cy="41242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/>
              <a:t>Strandfodring med 5m3/m ral til minimum +1,2m mod </a:t>
            </a:r>
            <a:br>
              <a:rPr lang="da-DK" dirty="0"/>
            </a:br>
            <a:r>
              <a:rPr lang="da-DK" dirty="0"/>
              <a:t>akut erosion og sand til +1,5m mod kronisk erosion</a:t>
            </a:r>
          </a:p>
          <a:p>
            <a:endParaRPr lang="da-DK" dirty="0"/>
          </a:p>
          <a:p>
            <a:r>
              <a:rPr lang="da-DK" sz="1600" dirty="0"/>
              <a:t>Anlægsoverslag for strandfodring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Initialfodring: </a:t>
            </a:r>
            <a:br>
              <a:rPr lang="da-DK" sz="1600" dirty="0"/>
            </a:br>
            <a:r>
              <a:rPr lang="da-DK" sz="1600" dirty="0"/>
              <a:t>135,3 mio. </a:t>
            </a:r>
            <a:r>
              <a:rPr lang="da-DK" sz="1600" dirty="0" err="1"/>
              <a:t>kr</a:t>
            </a:r>
            <a:r>
              <a:rPr lang="da-DK" sz="1600" dirty="0"/>
              <a:t> + moms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Vedligeholdelse hvert 5 år: </a:t>
            </a:r>
            <a:br>
              <a:rPr lang="da-DK" sz="1600" dirty="0"/>
            </a:br>
            <a:r>
              <a:rPr lang="da-DK" sz="1600" dirty="0"/>
              <a:t>41,8 mio. </a:t>
            </a:r>
            <a:r>
              <a:rPr lang="da-DK" sz="1600" dirty="0" err="1"/>
              <a:t>kr</a:t>
            </a:r>
            <a:r>
              <a:rPr lang="da-DK" sz="1600" dirty="0"/>
              <a:t>/5 år + moms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D0004-8540-4DE4-9B83-D5124641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52" y="2012272"/>
            <a:ext cx="4401985" cy="191501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F24DD8C-A2C3-4987-99FE-A0AA5770A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58AB2-78BC-428D-9AE8-10462E1C1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9" t="3911" r="6458" b="4816"/>
          <a:stretch/>
        </p:blipFill>
        <p:spPr>
          <a:xfrm>
            <a:off x="4200018" y="4005425"/>
            <a:ext cx="7488619" cy="15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2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3B8A1-2AD3-47BE-8239-6AB949F990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7419" y="1721905"/>
            <a:ext cx="111109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/>
              <a:t>Cost-effectiveness</a:t>
            </a:r>
            <a:r>
              <a:rPr lang="da-DK" sz="2000" dirty="0"/>
              <a:t> analyse</a:t>
            </a:r>
          </a:p>
          <a:p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Projektforslag</a:t>
            </a:r>
            <a:r>
              <a:rPr lang="da-DK" dirty="0"/>
              <a:t> med skråningsbeskyttelser </a:t>
            </a:r>
            <a:br>
              <a:rPr lang="da-DK" dirty="0"/>
            </a:br>
            <a:r>
              <a:rPr lang="da-DK" dirty="0"/>
              <a:t>kombineret med strandfodring </a:t>
            </a:r>
            <a:r>
              <a:rPr lang="da-DK" b="1" dirty="0"/>
              <a:t>(+2,0m sand)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Referencescenarie</a:t>
            </a:r>
            <a:r>
              <a:rPr lang="da-DK" dirty="0"/>
              <a:t> med skråningsbeskyttelser 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Omkostninger beregnes for hver 10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Opgøres i markedspriser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Omregnes til nutidsværdier</a:t>
            </a:r>
          </a:p>
          <a:p>
            <a:endParaRPr lang="en-GB" dirty="0"/>
          </a:p>
          <a:p>
            <a:r>
              <a:rPr lang="da-DK" dirty="0"/>
              <a:t>Strandfodring bevirker, at behovet for udbygning af skråningsbeskyttelserne reduceres.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20D1B-77DF-4941-9E06-89FBEE551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5"/>
          <a:stretch/>
        </p:blipFill>
        <p:spPr>
          <a:xfrm>
            <a:off x="7641362" y="1721905"/>
            <a:ext cx="3763219" cy="1409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8D2CC-9D9A-447C-A5AA-E86C54454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4"/>
          <a:stretch/>
        </p:blipFill>
        <p:spPr>
          <a:xfrm>
            <a:off x="7641360" y="3267807"/>
            <a:ext cx="3763220" cy="13150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36E19E-38DF-412F-9360-CB70372A5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360" y="1777643"/>
            <a:ext cx="11544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Vest for Gilleleje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5B8CB5-74BD-4E3A-BA16-38FA44CD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719" y="3280672"/>
            <a:ext cx="11544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Øst for Gilleleje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3B4B8FD-AADF-448A-9124-F1E0D8DCC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B62F7D-77A8-48B5-A047-9A0659B6B910}"/>
              </a:ext>
            </a:extLst>
          </p:cNvPr>
          <p:cNvSpPr/>
          <p:nvPr/>
        </p:nvSpPr>
        <p:spPr>
          <a:xfrm>
            <a:off x="9699854" y="2171124"/>
            <a:ext cx="294198" cy="14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AA7C-0625-4DBB-8E15-D7C555EA3290}"/>
              </a:ext>
            </a:extLst>
          </p:cNvPr>
          <p:cNvSpPr/>
          <p:nvPr/>
        </p:nvSpPr>
        <p:spPr>
          <a:xfrm>
            <a:off x="9453562" y="3862388"/>
            <a:ext cx="287405" cy="101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433129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3B8A1-2AD3-47BE-8239-6AB949F990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7419" y="1577410"/>
            <a:ext cx="111109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/>
              <a:t>Cost-effectiveness</a:t>
            </a:r>
            <a:r>
              <a:rPr lang="da-DK" sz="2000" dirty="0"/>
              <a:t> 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Projektscenariets totale omkostninger er cirka 11% lavere end referencescenariet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Delstrækninger med sammenlignelige omkostninger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Delstrækninger, hvor omkostningerne i referencescenariet er lavest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F81A2B-AC32-4DCC-AE13-A04796EE3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29" y="2891623"/>
            <a:ext cx="10719183" cy="32222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759AFF-6B19-4497-9FEE-A48256151AEB}"/>
              </a:ext>
            </a:extLst>
          </p:cNvPr>
          <p:cNvGrpSpPr/>
          <p:nvPr/>
        </p:nvGrpSpPr>
        <p:grpSpPr>
          <a:xfrm>
            <a:off x="848930" y="2888928"/>
            <a:ext cx="9191364" cy="3224953"/>
            <a:chOff x="848930" y="2906626"/>
            <a:chExt cx="9191364" cy="32249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7E533B-80CF-434F-A115-4CD0CF0B9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930" y="2906626"/>
              <a:ext cx="9191364" cy="32249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691AE4-58D7-4573-BAC2-26E0D24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1706" y="3177848"/>
              <a:ext cx="4315721" cy="24447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73163-1E1F-4BBB-8FB1-CDAE502C5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4" t="44398" r="408" b="8187"/>
          <a:stretch/>
        </p:blipFill>
        <p:spPr>
          <a:xfrm>
            <a:off x="9016866" y="219627"/>
            <a:ext cx="2551246" cy="1508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33BAAC-407D-40EB-AAEF-762020592E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965" y="219627"/>
            <a:ext cx="3017147" cy="150814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29F9EC5-074C-4B04-AE97-BFAF54B6D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9DE3D9-181D-4D4A-AF87-EF0190BA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18723"/>
          <a:stretch/>
        </p:blipFill>
        <p:spPr>
          <a:xfrm>
            <a:off x="5565913" y="2171123"/>
            <a:ext cx="6002199" cy="33855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3B8A1-2AD3-47BE-8239-6AB949F990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B14ED-E96B-45FC-AE16-547C097FF4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9" y="2171124"/>
            <a:ext cx="4514017" cy="33855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58F79E-C7C3-4783-BC17-D6E3CBA1AB0E}"/>
              </a:ext>
            </a:extLst>
          </p:cNvPr>
          <p:cNvSpPr/>
          <p:nvPr/>
        </p:nvSpPr>
        <p:spPr>
          <a:xfrm>
            <a:off x="5663652" y="2256098"/>
            <a:ext cx="421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Ny strandfodring ved Vincentstien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CB9C89-E8F8-4761-AE45-F477473F3D4E}"/>
              </a:ext>
            </a:extLst>
          </p:cNvPr>
          <p:cNvSpPr/>
          <p:nvPr/>
        </p:nvSpPr>
        <p:spPr>
          <a:xfrm>
            <a:off x="894194" y="2237256"/>
            <a:ext cx="3684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Stranden er væk ved Svalevej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40EB321-5D85-4109-B40E-3F263F873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499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8" y="1707739"/>
            <a:ext cx="1078069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Nordkysten er en erosionskyst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Kronisk erosion</a:t>
            </a:r>
          </a:p>
        </p:txBody>
      </p:sp>
      <p:pic>
        <p:nvPicPr>
          <p:cNvPr id="4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9" y="2538794"/>
            <a:ext cx="4872384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901700" y="2529289"/>
            <a:ext cx="19287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1400" dirty="0">
                <a:solidFill>
                  <a:schemeClr val="bg1"/>
                </a:solidFill>
              </a:rPr>
              <a:t>Helenekilde </a:t>
            </a:r>
            <a:br>
              <a:rPr lang="da-DK" altLang="da-DK" sz="1400" dirty="0">
                <a:solidFill>
                  <a:schemeClr val="bg1"/>
                </a:solidFill>
              </a:rPr>
            </a:br>
            <a:r>
              <a:rPr lang="da-DK" altLang="da-DK" sz="1400" dirty="0">
                <a:solidFill>
                  <a:schemeClr val="bg1"/>
                </a:solidFill>
              </a:rPr>
              <a:t>1898-2015</a:t>
            </a:r>
            <a:br>
              <a:rPr lang="da-DK" altLang="da-DK" sz="1400" dirty="0">
                <a:solidFill>
                  <a:schemeClr val="bg1"/>
                </a:solidFill>
              </a:rPr>
            </a:br>
            <a:r>
              <a:rPr lang="da-DK" altLang="da-DK" sz="1400" dirty="0">
                <a:solidFill>
                  <a:schemeClr val="bg1"/>
                </a:solidFill>
              </a:rPr>
              <a:t>Kronisk erosion på 10-25 m</a:t>
            </a:r>
          </a:p>
        </p:txBody>
      </p:sp>
      <p:pic>
        <p:nvPicPr>
          <p:cNvPr id="4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6" b="5992"/>
          <a:stretch>
            <a:fillRect/>
          </a:stretch>
        </p:blipFill>
        <p:spPr bwMode="auto">
          <a:xfrm>
            <a:off x="3355702" y="4328123"/>
            <a:ext cx="2193304" cy="132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39999"/>
            <a:ext cx="5243512" cy="341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"/>
          <a:stretch/>
        </p:blipFill>
        <p:spPr bwMode="auto">
          <a:xfrm>
            <a:off x="9076498" y="1699244"/>
            <a:ext cx="2491613" cy="119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9181569" y="2334347"/>
            <a:ext cx="374659" cy="276995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9700259" y="1887645"/>
            <a:ext cx="439043" cy="31637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10658850" y="1830101"/>
            <a:ext cx="332612" cy="62304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1082454" y="1928860"/>
            <a:ext cx="430745" cy="14540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10976" y="2670328"/>
            <a:ext cx="22571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Nettotransport langs kysten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0CE7AC2-771A-48FF-8050-CD37E033A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2B0285-4CEB-4043-8115-3BE091ECF659}"/>
              </a:ext>
            </a:extLst>
          </p:cNvPr>
          <p:cNvSpPr/>
          <p:nvPr/>
        </p:nvSpPr>
        <p:spPr>
          <a:xfrm>
            <a:off x="8505825" y="2538794"/>
            <a:ext cx="569693" cy="2425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54168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27089" y="1674136"/>
            <a:ext cx="1074102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Nordkysten er en erosionskyst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Akut erosion</a:t>
            </a:r>
            <a:br>
              <a:rPr lang="da-DK" dirty="0"/>
            </a:b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Stormen Bodil</a:t>
            </a:r>
            <a:br>
              <a:rPr lang="da-DK" sz="1200" dirty="0"/>
            </a:br>
            <a:r>
              <a:rPr lang="da-DK" sz="1200" dirty="0"/>
              <a:t>06.12.2013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65" y="2456810"/>
            <a:ext cx="2628344" cy="1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65" y="4392332"/>
            <a:ext cx="2628344" cy="1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214265" y="2495252"/>
            <a:ext cx="1244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Under storm - Udsholt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88651" y="4412284"/>
            <a:ext cx="16224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Efter storm</a:t>
            </a:r>
          </a:p>
        </p:txBody>
      </p:sp>
      <p:pic>
        <p:nvPicPr>
          <p:cNvPr id="23" name="Picture 2" descr="C:\CEL\0 Cel Private\Photos\2013 efterår\Bodil Storm på nordkysten 06.12.13\udvalgte\DSC_06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1722"/>
          <a:stretch/>
        </p:blipFill>
        <p:spPr bwMode="auto">
          <a:xfrm>
            <a:off x="6122050" y="2456810"/>
            <a:ext cx="2529325" cy="17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 b="3816"/>
          <a:stretch/>
        </p:blipFill>
        <p:spPr bwMode="auto">
          <a:xfrm flipH="1">
            <a:off x="6119701" y="4432926"/>
            <a:ext cx="2534022" cy="167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/>
          <p:cNvSpPr>
            <a:spLocks noChangeArrowheads="1"/>
          </p:cNvSpPr>
          <p:nvPr/>
        </p:nvSpPr>
        <p:spPr bwMode="auto">
          <a:xfrm flipH="1">
            <a:off x="6119701" y="2495252"/>
            <a:ext cx="1230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Under storm - Rågeleje</a:t>
            </a: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 flipH="1">
            <a:off x="6122050" y="4396747"/>
            <a:ext cx="14263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Efter storm</a:t>
            </a: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816" y="2456810"/>
            <a:ext cx="2619815" cy="17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" r="2209"/>
          <a:stretch/>
        </p:blipFill>
        <p:spPr bwMode="auto">
          <a:xfrm>
            <a:off x="8930817" y="4432926"/>
            <a:ext cx="2591156" cy="17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6"/>
          <p:cNvSpPr>
            <a:spLocks noChangeArrowheads="1"/>
          </p:cNvSpPr>
          <p:nvPr/>
        </p:nvSpPr>
        <p:spPr bwMode="auto">
          <a:xfrm flipH="1">
            <a:off x="8930816" y="2495252"/>
            <a:ext cx="1230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Under storm - Vincentstien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 flipH="1">
            <a:off x="8930816" y="4445702"/>
            <a:ext cx="14263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Efter storm</a:t>
            </a:r>
          </a:p>
        </p:txBody>
      </p:sp>
      <p:pic>
        <p:nvPicPr>
          <p:cNvPr id="33" name="Picture 2" descr="C:\CEL\0 Cel Private\Photos\2013 efterår\Bodil Storm på nordkysten 06.12.13\udvalgte\Image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0" y="4392332"/>
            <a:ext cx="2043331" cy="1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1899FDB-5E51-4DFE-9BA3-8FBDEA96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9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27089" y="1674136"/>
            <a:ext cx="1074102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Nordkysten er en erosionskyst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Skader på konstruktioner</a:t>
            </a:r>
            <a:br>
              <a:rPr lang="da-DK" dirty="0"/>
            </a:b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Stormen Bodil</a:t>
            </a:r>
            <a:br>
              <a:rPr lang="da-DK" sz="1200" dirty="0"/>
            </a:br>
            <a:r>
              <a:rPr lang="da-DK" sz="1200" dirty="0"/>
              <a:t>06.12.2013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831A4B4-2BA1-497A-BC9E-0866F2ACD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2422816"/>
            <a:ext cx="27495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717C3B3F-23A1-44CB-909D-1053D620E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2" y="4330991"/>
            <a:ext cx="2740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7C2E46A0-73C1-45F8-9FA1-2EF15C3EB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7" y="4330991"/>
            <a:ext cx="2740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6D3CFBF9-E0F7-4BA4-BADD-DEB27BD5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4350041"/>
            <a:ext cx="27416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>
            <a:extLst>
              <a:ext uri="{FF2B5EF4-FFF2-40B4-BE49-F238E27FC236}">
                <a16:creationId xmlns:a16="http://schemas.microsoft.com/office/drawing/2014/main" id="{7C339DE9-5C73-4E36-B20B-989EF7E1F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7" y="2448216"/>
            <a:ext cx="271145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>
            <a:extLst>
              <a:ext uri="{FF2B5EF4-FFF2-40B4-BE49-F238E27FC236}">
                <a16:creationId xmlns:a16="http://schemas.microsoft.com/office/drawing/2014/main" id="{D537E53B-3028-4B7A-A55E-2661F0747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7" y="2429166"/>
            <a:ext cx="27400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53BFBAD-5325-4713-AC89-CA476104A16C}"/>
              </a:ext>
            </a:extLst>
          </p:cNvPr>
          <p:cNvSpPr txBox="1"/>
          <p:nvPr/>
        </p:nvSpPr>
        <p:spPr>
          <a:xfrm>
            <a:off x="8850312" y="2460916"/>
            <a:ext cx="1363663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Svag konstruktion</a:t>
            </a:r>
            <a:br>
              <a:rPr lang="da-DK" sz="1000" dirty="0">
                <a:latin typeface="+mj-lt"/>
                <a:cs typeface="Arial" pitchFamily="34" charset="0"/>
              </a:rPr>
            </a:br>
            <a:r>
              <a:rPr lang="da-DK" sz="1000" dirty="0">
                <a:latin typeface="+mj-lt"/>
                <a:cs typeface="Arial" pitchFamily="34" charset="0"/>
              </a:rPr>
              <a:t>Kikhavn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73394A-A4EC-4CE3-9D6C-CB4A6199DC41}"/>
              </a:ext>
            </a:extLst>
          </p:cNvPr>
          <p:cNvSpPr txBox="1"/>
          <p:nvPr/>
        </p:nvSpPr>
        <p:spPr>
          <a:xfrm>
            <a:off x="7439818" y="2460916"/>
            <a:ext cx="1266825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Lav konstruktion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          Ålsgårde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008866-2067-440F-AE35-4E4117E15D19}"/>
              </a:ext>
            </a:extLst>
          </p:cNvPr>
          <p:cNvSpPr txBox="1"/>
          <p:nvPr/>
        </p:nvSpPr>
        <p:spPr>
          <a:xfrm>
            <a:off x="10112375" y="4360326"/>
            <a:ext cx="1455737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Lodret konstruktion</a:t>
            </a:r>
            <a:br>
              <a:rPr lang="da-DK" sz="1000" dirty="0">
                <a:latin typeface="+mj-lt"/>
                <a:cs typeface="Arial" pitchFamily="34" charset="0"/>
              </a:rPr>
            </a:br>
            <a:r>
              <a:rPr lang="da-DK" sz="1000" dirty="0">
                <a:latin typeface="+mj-lt"/>
                <a:cs typeface="Arial" pitchFamily="34" charset="0"/>
              </a:rPr>
              <a:t>                Rågeleje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501CCD-DD3B-4949-AE19-0732F1A1E423}"/>
              </a:ext>
            </a:extLst>
          </p:cNvPr>
          <p:cNvSpPr txBox="1"/>
          <p:nvPr/>
        </p:nvSpPr>
        <p:spPr>
          <a:xfrm>
            <a:off x="7680325" y="4330991"/>
            <a:ext cx="982662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Bagskæring</a:t>
            </a:r>
            <a:br>
              <a:rPr lang="da-DK" sz="1000" dirty="0">
                <a:latin typeface="+mj-lt"/>
                <a:cs typeface="Arial" pitchFamily="34" charset="0"/>
              </a:rPr>
            </a:br>
            <a:r>
              <a:rPr lang="da-DK" sz="1000" dirty="0">
                <a:latin typeface="+mj-lt"/>
                <a:cs typeface="Arial" pitchFamily="34" charset="0"/>
              </a:rPr>
              <a:t>Nødebohuse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36E5C5-7628-4692-BCC4-9CABDB7FFA54}"/>
              </a:ext>
            </a:extLst>
          </p:cNvPr>
          <p:cNvSpPr txBox="1"/>
          <p:nvPr/>
        </p:nvSpPr>
        <p:spPr>
          <a:xfrm>
            <a:off x="3986212" y="4360326"/>
            <a:ext cx="1800225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Svag og lav konstruktion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                         Udsholt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EE9B40-B2BC-4DAA-A493-E6000B5AE5EE}"/>
              </a:ext>
            </a:extLst>
          </p:cNvPr>
          <p:cNvSpPr txBox="1"/>
          <p:nvPr/>
        </p:nvSpPr>
        <p:spPr>
          <a:xfrm>
            <a:off x="4705349" y="2444228"/>
            <a:ext cx="1081088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dirty="0">
                <a:latin typeface="+mj-lt"/>
                <a:cs typeface="Arial" pitchFamily="34" charset="0"/>
              </a:rPr>
              <a:t>Konstruktion?</a:t>
            </a:r>
            <a:br>
              <a:rPr lang="da-DK" sz="1000" dirty="0">
                <a:latin typeface="+mj-lt"/>
                <a:cs typeface="Arial" pitchFamily="34" charset="0"/>
              </a:rPr>
            </a:br>
            <a:r>
              <a:rPr lang="da-DK" sz="1000" dirty="0">
                <a:latin typeface="+mj-lt"/>
                <a:cs typeface="Arial" pitchFamily="34" charset="0"/>
              </a:rPr>
              <a:t>  Hald Strand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D79674A-6EF5-4BDB-BDE8-937AAEE42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2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9" y="1651148"/>
            <a:ext cx="10975818" cy="953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/>
              <a:t>Registrering af eksisterende kystkonstruktioner</a:t>
            </a:r>
            <a:br>
              <a:rPr lang="da-DK" sz="2000" dirty="0"/>
            </a:br>
            <a:r>
              <a:rPr lang="da-DK" sz="2000" dirty="0"/>
              <a:t>(ca. 750 stk.)</a:t>
            </a:r>
            <a:endParaRPr lang="da-DK" sz="2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21"/>
          <a:stretch/>
        </p:blipFill>
        <p:spPr>
          <a:xfrm>
            <a:off x="7728438" y="2795892"/>
            <a:ext cx="4022960" cy="1629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4507"/>
          <a:stretch/>
        </p:blipFill>
        <p:spPr>
          <a:xfrm>
            <a:off x="7724153" y="688844"/>
            <a:ext cx="4027245" cy="2023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6901" b="31244"/>
          <a:stretch/>
        </p:blipFill>
        <p:spPr>
          <a:xfrm>
            <a:off x="7724153" y="4503871"/>
            <a:ext cx="4027245" cy="1584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74754" y="2740093"/>
            <a:ext cx="1374094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/>
              <a:t>Smidstrup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25018" y="772155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i="1" dirty="0"/>
              <a:t>Villingebæk</a:t>
            </a:r>
            <a:endParaRPr lang="da-DK" dirty="0"/>
          </a:p>
        </p:txBody>
      </p:sp>
      <p:sp>
        <p:nvSpPr>
          <p:cNvPr id="16" name="Rectangle 15"/>
          <p:cNvSpPr/>
          <p:nvPr/>
        </p:nvSpPr>
        <p:spPr>
          <a:xfrm>
            <a:off x="10460702" y="4378442"/>
            <a:ext cx="11881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Ålsgårde</a:t>
            </a:r>
            <a:endParaRPr lang="da-DK" i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6DDBEE-AC9A-4BC3-931B-F0527F6676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3604" b="829"/>
          <a:stretch/>
        </p:blipFill>
        <p:spPr>
          <a:xfrm>
            <a:off x="787419" y="3228920"/>
            <a:ext cx="6765906" cy="2859863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251BE781-8FA9-4A4D-8D8E-87BB7E65F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5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9" y="1706410"/>
            <a:ext cx="10566381" cy="43858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/>
              <a:t>Tilstandsvurdering af hård kystbeskyttelse</a:t>
            </a:r>
          </a:p>
          <a:p>
            <a:endParaRPr lang="da-DK" dirty="0"/>
          </a:p>
          <a:p>
            <a:endParaRPr lang="da-DK" sz="500" dirty="0"/>
          </a:p>
          <a:p>
            <a:r>
              <a:rPr lang="da-DK" sz="1600" dirty="0"/>
              <a:t>Målsætning for kystbeskyttelsen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50 års storm</a:t>
            </a:r>
            <a:br>
              <a:rPr lang="da-DK" sz="1600" dirty="0"/>
            </a:br>
            <a:r>
              <a:rPr lang="da-DK" sz="1600" dirty="0" err="1"/>
              <a:t>Storm</a:t>
            </a:r>
            <a:r>
              <a:rPr lang="da-DK" sz="1600" dirty="0"/>
              <a:t> der i middel forekommer en gang på 50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Levetid på 50 år (år 2070)</a:t>
            </a:r>
            <a:br>
              <a:rPr lang="da-DK" sz="1600" dirty="0"/>
            </a:br>
            <a:r>
              <a:rPr lang="da-DK" sz="1600" dirty="0"/>
              <a:t>Stormen kan forekomme i løbet af kystbeskyttelsens levetid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64% sandsynlighed for at 50 års storm forekommer over </a:t>
            </a:r>
            <a:br>
              <a:rPr lang="da-DK" sz="1600" dirty="0"/>
            </a:br>
            <a:r>
              <a:rPr lang="da-DK" sz="1600" dirty="0"/>
              <a:t>kystbeskyttelsens levetid på 50 år (2070)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Normal praksis for kystbeskyttelse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Relativt let at reparere</a:t>
            </a:r>
          </a:p>
          <a:p>
            <a:r>
              <a:rPr lang="da-DK" sz="1400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3856157"/>
            <a:ext cx="2844800" cy="2236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1706410"/>
            <a:ext cx="2844800" cy="182076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14DEF80-24E1-4493-B913-986F64F2B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9" y="1733176"/>
            <a:ext cx="10780693" cy="4462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dirty="0"/>
              <a:t>Tilstandsvurdering for hård kystbeskyttelse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Vanddybde foran beskyttelse</a:t>
            </a:r>
            <a:br>
              <a:rPr lang="da-DK" sz="1400" dirty="0"/>
            </a:br>
            <a:r>
              <a:rPr lang="da-DK" sz="1400" b="1" dirty="0"/>
              <a:t>Vandstand ÷ terrænniveau</a:t>
            </a:r>
            <a:r>
              <a:rPr lang="da-DK" sz="1400" dirty="0"/>
              <a:t/>
            </a:r>
            <a:br>
              <a:rPr lang="da-DK" sz="1400" dirty="0"/>
            </a:br>
            <a:endParaRPr lang="da-DK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 dirty="0"/>
              <a:t>Vandstand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Stormflodshændelse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Bølge set-up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Havspejlsstigning</a:t>
            </a:r>
            <a:br>
              <a:rPr lang="da-DK" sz="1400" dirty="0"/>
            </a:br>
            <a:endParaRPr lang="da-DK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 dirty="0"/>
              <a:t>Terrænniveau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Landhævning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Erosion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a-DK" sz="1400" dirty="0"/>
              <a:t>Kronisk erosion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a-DK" sz="1400" dirty="0"/>
              <a:t>Akut erosion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a-DK" sz="1400" dirty="0"/>
              <a:t>Havspejlsstigning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sz="1400" dirty="0"/>
              <a:t>Strandfodring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a-DK" sz="1400" dirty="0"/>
              <a:t>Initialfodring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a-DK" sz="1400" dirty="0"/>
              <a:t>Vedligeholdelsesfodring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51" y="2641600"/>
            <a:ext cx="6579843" cy="285661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F6E4DC5-0D7F-4FB0-B3EA-E47D862D1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 og hvorfor er strandfodring en god ide?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7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7419" y="1736818"/>
            <a:ext cx="10566381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sz="2000" dirty="0"/>
              <a:t>Tilstandsvurdering af hård kystbeskyttelse</a:t>
            </a:r>
            <a:br>
              <a:rPr lang="da-DK" sz="20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Dimensionering af: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Stenstørrelse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Kronekote</a:t>
            </a:r>
            <a:endParaRPr lang="da-DK" sz="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708466" y="2192661"/>
            <a:ext cx="1529645" cy="782850"/>
            <a:chOff x="2101215" y="403845"/>
            <a:chExt cx="1294729" cy="477329"/>
          </a:xfrm>
        </p:grpSpPr>
        <p:sp>
          <p:nvSpPr>
            <p:cNvPr id="28" name="Rounded Rectangle 27"/>
            <p:cNvSpPr/>
            <p:nvPr/>
          </p:nvSpPr>
          <p:spPr>
            <a:xfrm>
              <a:off x="2101215" y="403845"/>
              <a:ext cx="1294729" cy="477329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 txBox="1"/>
            <p:nvPr/>
          </p:nvSpPr>
          <p:spPr>
            <a:xfrm>
              <a:off x="2115195" y="417825"/>
              <a:ext cx="1266769" cy="449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200" kern="1200" dirty="0"/>
                <a:t>Ringe:</a:t>
              </a:r>
              <a:br>
                <a:rPr lang="da-DK" sz="1200" kern="1200" dirty="0"/>
              </a:br>
              <a:r>
                <a:rPr lang="da-DK" sz="1200" kern="1200" dirty="0"/>
                <a:t>Ombygges</a:t>
              </a:r>
              <a:endParaRPr lang="en-US" sz="12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90244" y="2193555"/>
            <a:ext cx="1529645" cy="781956"/>
            <a:chOff x="2101215" y="1004897"/>
            <a:chExt cx="1294729" cy="476784"/>
          </a:xfrm>
        </p:grpSpPr>
        <p:sp>
          <p:nvSpPr>
            <p:cNvPr id="26" name="Rounded Rectangle 25"/>
            <p:cNvSpPr/>
            <p:nvPr/>
          </p:nvSpPr>
          <p:spPr>
            <a:xfrm>
              <a:off x="2101215" y="1004897"/>
              <a:ext cx="1294729" cy="476784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6"/>
            <p:cNvSpPr txBox="1"/>
            <p:nvPr/>
          </p:nvSpPr>
          <p:spPr>
            <a:xfrm>
              <a:off x="2115180" y="1018862"/>
              <a:ext cx="1266799" cy="448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200" kern="1200" dirty="0">
                  <a:solidFill>
                    <a:schemeClr val="tx2"/>
                  </a:solidFill>
                </a:rPr>
                <a:t>Udbygges:</a:t>
              </a:r>
              <a:br>
                <a:rPr lang="da-DK" sz="1200" kern="1200" dirty="0">
                  <a:solidFill>
                    <a:schemeClr val="tx2"/>
                  </a:solidFill>
                </a:rPr>
              </a:br>
              <a:r>
                <a:rPr lang="da-DK" sz="1200" kern="1200" dirty="0">
                  <a:solidFill>
                    <a:schemeClr val="tx2"/>
                  </a:solidFill>
                </a:rPr>
                <a:t>Topkote forhøjes</a:t>
              </a:r>
              <a:endParaRPr lang="en-US" sz="12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72022" y="2191779"/>
            <a:ext cx="1529645" cy="782850"/>
            <a:chOff x="2101215" y="1605404"/>
            <a:chExt cx="1294729" cy="477329"/>
          </a:xfrm>
        </p:grpSpPr>
        <p:sp>
          <p:nvSpPr>
            <p:cNvPr id="24" name="Rounded Rectangle 23"/>
            <p:cNvSpPr/>
            <p:nvPr/>
          </p:nvSpPr>
          <p:spPr>
            <a:xfrm>
              <a:off x="2101215" y="1605404"/>
              <a:ext cx="1294729" cy="477329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2115195" y="1619384"/>
              <a:ext cx="1266769" cy="449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200" kern="1200" dirty="0"/>
                <a:t>OK: Sikret mod </a:t>
              </a:r>
              <a:br>
                <a:rPr lang="da-DK" sz="1200" kern="1200" dirty="0"/>
              </a:br>
              <a:r>
                <a:rPr lang="da-DK" sz="1200" kern="1200" dirty="0"/>
                <a:t>50 års storm </a:t>
              </a:r>
              <a:br>
                <a:rPr lang="da-DK" sz="1200" kern="1200" dirty="0"/>
              </a:br>
              <a:r>
                <a:rPr lang="da-DK" sz="1200" kern="1200" dirty="0"/>
                <a:t>om 50 år</a:t>
              </a:r>
              <a:endParaRPr lang="en-US" sz="12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141" b="4159"/>
          <a:stretch/>
        </p:blipFill>
        <p:spPr>
          <a:xfrm>
            <a:off x="2845659" y="3358082"/>
            <a:ext cx="7255257" cy="23876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</p:spPr>
        <p:txBody>
          <a:bodyPr>
            <a:normAutofit/>
          </a:bodyPr>
          <a:lstStyle/>
          <a:p>
            <a:r>
              <a:rPr lang="da-DK" dirty="0"/>
              <a:t>Nordkystens Fremtid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94BBB-6073-4561-A9B8-C8386313E3BE}"/>
              </a:ext>
            </a:extLst>
          </p:cNvPr>
          <p:cNvSpPr/>
          <p:nvPr/>
        </p:nvSpPr>
        <p:spPr>
          <a:xfrm>
            <a:off x="2943827" y="5828062"/>
            <a:ext cx="7151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/>
              <a:t>Behov for udbygning af skråningsbeskyttelser afhængigt af strandens højde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BBFD644-1552-4803-9B30-70BED8D6B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69332"/>
          </a:xfrm>
        </p:spPr>
        <p:txBody>
          <a:bodyPr/>
          <a:lstStyle/>
          <a:p>
            <a:r>
              <a:rPr lang="da-DK" sz="2400" dirty="0">
                <a:solidFill>
                  <a:schemeClr val="dk1"/>
                </a:solidFill>
                <a:latin typeface="+mj-lt"/>
              </a:rPr>
              <a:t>Hvad er Nordkystens Fremtid?</a:t>
            </a:r>
            <a:endParaRPr lang="da-DK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271E9F-E6A6-47EF-950F-2E3C222E7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5"/>
          <a:stretch/>
        </p:blipFill>
        <p:spPr>
          <a:xfrm>
            <a:off x="7997993" y="332526"/>
            <a:ext cx="3355807" cy="125710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9BA7913-FCD1-47FB-925D-7BFCC80A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992" y="342342"/>
            <a:ext cx="1185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800" dirty="0"/>
              <a:t>Anbefalet kystbeskyttelse Vest for Gilleleje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08958A-F547-4B16-ACC5-F1ACB0A7E61F}"/>
              </a:ext>
            </a:extLst>
          </p:cNvPr>
          <p:cNvSpPr/>
          <p:nvPr/>
        </p:nvSpPr>
        <p:spPr>
          <a:xfrm>
            <a:off x="9814536" y="795164"/>
            <a:ext cx="229131" cy="8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97715075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OCK">
      <a:dk1>
        <a:srgbClr val="595959"/>
      </a:dk1>
      <a:lt1>
        <a:srgbClr val="FFFFFF"/>
      </a:lt1>
      <a:dk2>
        <a:srgbClr val="000000"/>
      </a:dk2>
      <a:lt2>
        <a:srgbClr val="DCD5CF"/>
      </a:lt2>
      <a:accent1>
        <a:srgbClr val="F2F1EC"/>
      </a:accent1>
      <a:accent2>
        <a:srgbClr val="C3C3BD"/>
      </a:accent2>
      <a:accent3>
        <a:srgbClr val="8D918D"/>
      </a:accent3>
      <a:accent4>
        <a:srgbClr val="65625E"/>
      </a:accent4>
      <a:accent5>
        <a:srgbClr val="454038"/>
      </a:accent5>
      <a:accent6>
        <a:srgbClr val="F28903"/>
      </a:accent6>
      <a:hlink>
        <a:srgbClr val="008EBB"/>
      </a:hlink>
      <a:folHlink>
        <a:srgbClr val="008EBB"/>
      </a:folHlink>
    </a:clrScheme>
    <a:fontScheme name="NirasTheme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59595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01CF0FCE-F4DC-4447-8517-CC6FD098D8E2}" vid="{EA32BBAD-FF19-480C-86BC-2983CE823787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3E37BA2ECCC418AFEBFB47449465D" ma:contentTypeVersion="10" ma:contentTypeDescription="Create a new document." ma:contentTypeScope="" ma:versionID="70a39dc373c29651e1d6d376fbf3db7d">
  <xsd:schema xmlns:xsd="http://www.w3.org/2001/XMLSchema" xmlns:xs="http://www.w3.org/2001/XMLSchema" xmlns:p="http://schemas.microsoft.com/office/2006/metadata/properties" xmlns:ns3="2227bc52-9ff1-49b0-87b0-b91e8646fa21" targetNamespace="http://schemas.microsoft.com/office/2006/metadata/properties" ma:root="true" ma:fieldsID="1957b8b51ad5fddcc7ed5cb7a925f030" ns3:_="">
    <xsd:import namespace="2227bc52-9ff1-49b0-87b0-b91e8646fa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7bc52-9ff1-49b0-87b0-b91e8646f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F64B3E-0385-4406-8A4C-733C06F71A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7bc52-9ff1-49b0-87b0-b91e8646fa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24D984-4E77-4DC8-B80A-FF924100AC42}">
  <ds:schemaRefs>
    <ds:schemaRef ds:uri="http://purl.org/dc/elements/1.1/"/>
    <ds:schemaRef ds:uri="http://schemas.microsoft.com/office/2006/documentManagement/types"/>
    <ds:schemaRef ds:uri="http://purl.org/dc/terms/"/>
    <ds:schemaRef ds:uri="2227bc52-9ff1-49b0-87b0-b91e8646fa2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CC01BE5-5B11-416C-A574-09795C9F4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822</Words>
  <Application>Microsoft Office PowerPoint</Application>
  <PresentationFormat>Widescreen</PresentationFormat>
  <Paragraphs>371</Paragraphs>
  <Slides>27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2" baseType="lpstr">
      <vt:lpstr>Arial</vt:lpstr>
      <vt:lpstr>Palatino Linotype</vt:lpstr>
      <vt:lpstr>Times New Roman</vt:lpstr>
      <vt:lpstr>Verdana</vt:lpstr>
      <vt:lpstr>Blank</vt:lpstr>
      <vt:lpstr>PowerPoint-præsentation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  <vt:lpstr>Nordkystens Fremtid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2017-06-09T16:43:07Z</dcterms:created>
  <dcterms:modified xsi:type="dcterms:W3CDTF">2020-09-07T07:51:58Z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0x0101006913E37BA2ECCC418AFEBFB47449465D</vt:lpwstr>
  </property>
</Properties>
</file>